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7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12192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8" d="100"/>
          <a:sy n="78" d="100"/>
        </p:scale>
        <p:origin x="293" y="6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presProps" Target="presProps.xml" /><Relationship Id="rId31" Type="http://schemas.openxmlformats.org/officeDocument/2006/relationships/tableStyles" Target="tableStyles.xml" /><Relationship Id="rId32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Master-Untertitelformat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Abschnitts-&#10;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piper.de/buecher/wie-ich-die-dinge-geregelt-kriege-das-workbook-isbn-978-3-492-06210-7" TargetMode="External"/><Relationship Id="rId3" Type="http://schemas.openxmlformats.org/officeDocument/2006/relationships/hyperlink" Target="https://www.piper.de/buecher/wie-ich-die-dinge-geregelt-kriege-isbn-978-3-492-30720-8" TargetMode="External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9.png"/><Relationship Id="rId6" Type="http://schemas.openxmlformats.org/officeDocument/2006/relationships/image" Target="../media/image19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22.png"/><Relationship Id="rId4" Type="http://schemas.openxmlformats.org/officeDocument/2006/relationships/image" Target="../media/image5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4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7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38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16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0186771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436956" y="5280161"/>
            <a:ext cx="7433641" cy="89037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5000" lnSpcReduction="1000"/>
          </a:bodyPr>
          <a:lstStyle/>
          <a:p>
            <a:pPr>
              <a:defRPr/>
            </a:pPr>
            <a:r>
              <a:rPr lang="de-DE" sz="4000"/>
              <a:t>Chaos im Kopf: Getting Things Done</a:t>
            </a:r>
            <a:endParaRPr/>
          </a:p>
        </p:txBody>
      </p:sp>
      <p:sp>
        <p:nvSpPr>
          <p:cNvPr id="131526983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4"/>
            <a:ext cx="4092520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2756877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1"/>
            <a:ext cx="4092520" cy="6400368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2564291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21"/>
            <a:ext cx="4068666" cy="6400388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972232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9"/>
            <a:ext cx="3611466" cy="685799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01952672" name="Grafik 10" descr="Heul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605734" y="-510161"/>
            <a:ext cx="5127715" cy="5127715"/>
          </a:xfrm>
          <a:prstGeom prst="rect">
            <a:avLst/>
          </a:prstGeom>
        </p:spPr>
      </p:pic>
      <p:pic>
        <p:nvPicPr>
          <p:cNvPr id="74057515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0" y="0"/>
            <a:ext cx="8126895" cy="4555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9190862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8979525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22698957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04963749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109999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Über uns</a:t>
            </a:r>
            <a:endParaRPr/>
          </a:p>
        </p:txBody>
      </p:sp>
      <p:sp>
        <p:nvSpPr>
          <p:cNvPr id="1694526044" name=""/>
          <p:cNvSpPr txBox="1"/>
          <p:nvPr/>
        </p:nvSpPr>
        <p:spPr bwMode="auto">
          <a:xfrm flipH="0" flipV="0">
            <a:off x="706141" y="2156776"/>
            <a:ext cx="5862105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pkm freaks, physik abschluss, binary kitchen e.V., QM</a:t>
            </a:r>
            <a:endParaRPr/>
          </a:p>
          <a:p>
            <a:pPr>
              <a:defRPr/>
            </a:pPr>
            <a:endParaRPr/>
          </a:p>
        </p:txBody>
      </p:sp>
      <p:pic>
        <p:nvPicPr>
          <p:cNvPr id="932245757" name=""/>
          <p:cNvPicPr>
            <a:picLocks noChangeAspect="1"/>
          </p:cNvPicPr>
          <p:nvPr/>
        </p:nvPicPr>
        <p:blipFill>
          <a:blip r:embed="rId2"/>
          <a:srcRect l="27482" t="0" r="23212" b="-2929"/>
          <a:stretch/>
        </p:blipFill>
        <p:spPr bwMode="auto">
          <a:xfrm flipH="0" flipV="0">
            <a:off x="8277738" y="1652848"/>
            <a:ext cx="3751812" cy="5221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07244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0740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1546523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3696112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7052927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Motivation</a:t>
            </a:r>
            <a:endParaRPr/>
          </a:p>
        </p:txBody>
      </p:sp>
      <p:pic>
        <p:nvPicPr>
          <p:cNvPr id="361042758" name=""/>
          <p:cNvPicPr>
            <a:picLocks noChangeAspect="1"/>
          </p:cNvPicPr>
          <p:nvPr/>
        </p:nvPicPr>
        <p:blipFill>
          <a:blip r:embed="rId2"/>
          <a:srcRect l="0" t="0" r="0" b="43800"/>
          <a:stretch/>
        </p:blipFill>
        <p:spPr bwMode="auto">
          <a:xfrm flipH="0" flipV="0">
            <a:off x="0" y="2683014"/>
            <a:ext cx="4992390" cy="2805706"/>
          </a:xfrm>
          <a:prstGeom prst="rect">
            <a:avLst/>
          </a:prstGeom>
        </p:spPr>
      </p:pic>
      <p:pic>
        <p:nvPicPr>
          <p:cNvPr id="1916661901" name=""/>
          <p:cNvPicPr>
            <a:picLocks noChangeAspect="1"/>
          </p:cNvPicPr>
          <p:nvPr/>
        </p:nvPicPr>
        <p:blipFill>
          <a:blip r:embed="rId2"/>
          <a:srcRect l="0" t="55980" r="0" b="0"/>
          <a:stretch/>
        </p:blipFill>
        <p:spPr bwMode="auto">
          <a:xfrm flipH="0" flipV="0">
            <a:off x="6455338" y="2837841"/>
            <a:ext cx="5670342" cy="2496052"/>
          </a:xfrm>
          <a:prstGeom prst="rect">
            <a:avLst/>
          </a:prstGeom>
        </p:spPr>
      </p:pic>
      <p:cxnSp>
        <p:nvCxnSpPr>
          <p:cNvPr id="0" name=""/>
          <p:cNvCxnSpPr>
            <a:cxnSpLocks/>
            <a:stCxn id="361042758" idx="0"/>
            <a:endCxn id="361042758" idx="0"/>
          </p:cNvCxnSpPr>
          <p:nvPr/>
        </p:nvCxnSpPr>
        <p:spPr bwMode="auto">
          <a:xfrm rot="16199969" flipH="0" flipV="0">
            <a:off x="2496195" y="2683014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0" name=""/>
          <p:cNvCxnSpPr>
            <a:cxnSpLocks/>
            <a:stCxn id="361042758" idx="0"/>
            <a:endCxn id="1916661901" idx="2"/>
          </p:cNvCxnSpPr>
          <p:nvPr/>
        </p:nvCxnSpPr>
        <p:spPr bwMode="auto">
          <a:xfrm rot="16199969" flipH="1" flipV="0">
            <a:off x="4568400" y="612000"/>
            <a:ext cx="2650880" cy="6794314"/>
          </a:xfrm>
          <a:prstGeom prst="curvedConnector5">
            <a:avLst>
              <a:gd name="adj1" fmla="val -23100"/>
              <a:gd name="adj2" fmla="val 47505"/>
              <a:gd name="adj3" fmla="val 138591"/>
            </a:avLst>
          </a:prstGeom>
          <a:ln w="28575" cap="flat" cmpd="sng" algn="ctr">
            <a:solidFill>
              <a:schemeClr val="tx1"/>
            </a:solidFill>
            <a:prstDash val="solid"/>
            <a:miter lim="800000"/>
            <a:tailEnd type="arrow" w="lg" len="lg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067784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970059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6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080849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22237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97175644" name="Titel 4"/>
          <p:cNvSpPr>
            <a:spLocks noGrp="1"/>
          </p:cNvSpPr>
          <p:nvPr>
            <p:ph type="title"/>
          </p:nvPr>
        </p:nvSpPr>
        <p:spPr bwMode="auto">
          <a:xfrm>
            <a:off x="1371597" y="294536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Demo time</a:t>
            </a:r>
            <a:endParaRPr/>
          </a:p>
        </p:txBody>
      </p:sp>
      <p:cxnSp>
        <p:nvCxnSpPr>
          <p:cNvPr id="1850228037" name=""/>
          <p:cNvCxnSpPr>
            <a:cxnSpLocks/>
          </p:cNvCxnSpPr>
          <p:nvPr/>
        </p:nvCxnSpPr>
        <p:spPr bwMode="auto">
          <a:xfrm rot="16199934" flipH="0" flipV="0">
            <a:off x="2496195" y="2683013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1138278" name="Grafik 10" descr="Überwältig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430943" y="564411"/>
            <a:ext cx="7330108" cy="7330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266722" y="502020"/>
            <a:ext cx="7583168" cy="775413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de-DE" sz="4000"/>
              <a:t>Was ist </a:t>
            </a:r>
            <a:r>
              <a:rPr lang="de-DE" sz="4000"/>
              <a:t>Getting</a:t>
            </a:r>
            <a:r>
              <a:rPr lang="de-DE" sz="4000"/>
              <a:t> Things </a:t>
            </a:r>
            <a:r>
              <a:rPr lang="de-DE" sz="4000"/>
              <a:t>Done</a:t>
            </a:r>
            <a:r>
              <a:rPr lang="de-DE" sz="4000"/>
              <a:t> (GTD)?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 flipH="0" flipV="0">
            <a:off x="780811" y="1805404"/>
            <a:ext cx="6137285" cy="3535083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de-DE" sz="2000"/>
              <a:t>Eigenen Denkprozess in ein externes System auslagern</a:t>
            </a:r>
            <a:endParaRPr/>
          </a:p>
          <a:p>
            <a:pPr marL="0" indent="0">
              <a:buNone/>
              <a:defRPr/>
            </a:pPr>
            <a:r>
              <a:rPr lang="de-DE" sz="2000"/>
              <a:t>    -&gt; Kopf freibekommen</a:t>
            </a:r>
            <a:endParaRPr/>
          </a:p>
          <a:p>
            <a:pPr marL="0" indent="0">
              <a:buNone/>
              <a:defRPr/>
            </a:pPr>
            <a:endParaRPr/>
          </a:p>
          <a:p>
            <a:pPr>
              <a:defRPr/>
            </a:pPr>
            <a:r>
              <a:rPr lang="de-DE" sz="2000"/>
              <a:t>Zu Beginn gilt: </a:t>
            </a:r>
            <a:r>
              <a:rPr lang="de-DE" sz="2000"/>
              <a:t> Weniger ist mehr</a:t>
            </a:r>
            <a:endParaRPr/>
          </a:p>
          <a:p>
            <a:pPr marL="0" indent="0">
              <a:buNone/>
              <a:defRPr/>
            </a:pPr>
            <a:r>
              <a:rPr lang="de-DE" sz="2000"/>
              <a:t>   -&gt; Papier und Stift reichen</a:t>
            </a:r>
            <a:r>
              <a:rPr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</p:txBody>
      </p:sp>
      <p:sp>
        <p:nvSpPr>
          <p:cNvPr id="42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Grafik 8" descr="Ein Bild, das Text enthält.&#10;&#10;Automatisch generierte Beschreibung"/>
          <p:cNvPicPr>
            <a:picLocks noChangeAspect="1"/>
          </p:cNvPicPr>
          <p:nvPr/>
        </p:nvPicPr>
        <p:blipFill>
          <a:blip r:embed="rId2"/>
          <a:srcRect l="10722" t="0" r="13998" b="1"/>
          <a:stretch/>
        </p:blipFill>
        <p:spPr bwMode="auto">
          <a:xfrm>
            <a:off x="7075966" y="1546618"/>
            <a:ext cx="4170530" cy="4335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 lang="de-DE" sz="2200"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 b="1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Neugier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4004163"/>
            <a:ext cx="2948181" cy="29481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Wie sieht sammeln aus?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1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000"/>
              <a:t>Alles, was „herein kommt“:</a:t>
            </a:r>
            <a:endParaRPr/>
          </a:p>
          <a:p>
            <a:pPr>
              <a:defRPr/>
            </a:pPr>
            <a:r>
              <a:rPr lang="de-DE" sz="2000"/>
              <a:t>E-Mails</a:t>
            </a:r>
            <a:endParaRPr/>
          </a:p>
          <a:p>
            <a:pPr>
              <a:defRPr/>
            </a:pPr>
            <a:r>
              <a:rPr lang="de-DE" sz="2000"/>
              <a:t>Papierkram</a:t>
            </a:r>
            <a:endParaRPr/>
          </a:p>
          <a:p>
            <a:pPr>
              <a:defRPr/>
            </a:pPr>
            <a:r>
              <a:rPr lang="de-DE" sz="2000"/>
              <a:t>Notizen aus Meetings</a:t>
            </a:r>
            <a:endParaRPr/>
          </a:p>
          <a:p>
            <a:pPr>
              <a:defRPr/>
            </a:pPr>
            <a:r>
              <a:rPr lang="de-DE" sz="2000"/>
              <a:t>Verpflichtungen</a:t>
            </a:r>
            <a:endParaRPr/>
          </a:p>
          <a:p>
            <a:pPr>
              <a:defRPr/>
            </a:pPr>
            <a:r>
              <a:rPr lang="de-DE" sz="2000"/>
              <a:t>Eigene Ideen</a:t>
            </a:r>
            <a:endParaRPr/>
          </a:p>
          <a:p>
            <a:pPr>
              <a:defRPr/>
            </a:pPr>
            <a:r>
              <a:rPr lang="de-DE" sz="2000"/>
              <a:t>Alles, was Du im Kopf hast: </a:t>
            </a:r>
            <a:br>
              <a:rPr lang="de-DE" sz="2000"/>
            </a:br>
            <a:r>
              <a:rPr lang="de-DE" sz="1800"/>
              <a:t>Jedes „</a:t>
            </a:r>
            <a:r>
              <a:rPr lang="de-DE" sz="1800" b="1"/>
              <a:t>könnte</a:t>
            </a:r>
            <a:r>
              <a:rPr lang="de-DE" sz="1800"/>
              <a:t>“, „</a:t>
            </a:r>
            <a:r>
              <a:rPr lang="de-DE" sz="1800" b="1"/>
              <a:t>sollte</a:t>
            </a:r>
            <a:r>
              <a:rPr lang="de-DE" sz="1800"/>
              <a:t>“, „</a:t>
            </a:r>
            <a:r>
              <a:rPr lang="de-DE" sz="1800" b="1"/>
              <a:t>müsste</a:t>
            </a:r>
            <a:r>
              <a:rPr lang="de-DE" sz="1800"/>
              <a:t>“, „</a:t>
            </a:r>
            <a:r>
              <a:rPr lang="de-DE" sz="1800" b="1"/>
              <a:t>möchte-ich-vielleicht</a:t>
            </a:r>
            <a:r>
              <a:rPr lang="de-DE" sz="1800"/>
              <a:t>“ und „</a:t>
            </a:r>
            <a:r>
              <a:rPr lang="de-DE" sz="1800" b="1"/>
              <a:t>wäre-schön-wenn</a:t>
            </a:r>
            <a:r>
              <a:rPr lang="de-DE" sz="1800"/>
              <a:t>“</a:t>
            </a:r>
            <a:endParaRPr/>
          </a:p>
          <a:p>
            <a:pPr marL="0" indent="0">
              <a:buNone/>
              <a:defRPr/>
            </a:pPr>
            <a:endParaRPr lang="de-DE" sz="1800"/>
          </a:p>
        </p:txBody>
      </p:sp>
      <p:sp>
        <p:nvSpPr>
          <p:cNvPr id="13" name="Inhaltsplatzhalter 5"/>
          <p:cNvSpPr txBox="1"/>
          <p:nvPr/>
        </p:nvSpPr>
        <p:spPr bwMode="auto">
          <a:xfrm>
            <a:off x="60960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de-DE" sz="2000"/>
              <a:t>Mögliche Werkzeuge:</a:t>
            </a:r>
            <a:endParaRPr/>
          </a:p>
          <a:p>
            <a:pPr>
              <a:defRPr/>
            </a:pPr>
            <a:r>
              <a:rPr lang="de-DE" sz="2000"/>
              <a:t>Physikalischer Eingangskorb für Papier</a:t>
            </a:r>
            <a:endParaRPr/>
          </a:p>
          <a:p>
            <a:pPr>
              <a:defRPr/>
            </a:pPr>
            <a:r>
              <a:rPr lang="de-DE" sz="2000"/>
              <a:t>Stift und Papier</a:t>
            </a:r>
            <a:endParaRPr/>
          </a:p>
          <a:p>
            <a:pPr>
              <a:defRPr/>
            </a:pPr>
            <a:r>
              <a:rPr lang="de-DE" sz="2000"/>
              <a:t>Smartphone für Notizen oder Spracherinnerungen</a:t>
            </a:r>
            <a:endParaRPr/>
          </a:p>
          <a:p>
            <a:pPr>
              <a:defRPr/>
            </a:pPr>
            <a:r>
              <a:rPr lang="de-DE" sz="2000"/>
              <a:t>E-Mails und andere digitale Notizen</a:t>
            </a:r>
            <a:endParaRPr/>
          </a:p>
          <a:p>
            <a:pPr>
              <a:buFontTx/>
              <a:buChar char="-"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Je weniger Sammelwerkzeuge, desto besser!</a:t>
            </a:r>
            <a:endParaRPr/>
          </a:p>
          <a:p>
            <a:pPr marL="0" indent="0">
              <a:buFont typeface="Arial"/>
              <a:buNone/>
              <a:defRPr/>
            </a:pPr>
            <a:endParaRPr lang="de-DE" sz="1800"/>
          </a:p>
        </p:txBody>
      </p:sp>
      <p:sp>
        <p:nvSpPr>
          <p:cNvPr id="14" name="Pfeil: nach rechts 13"/>
          <p:cNvSpPr/>
          <p:nvPr/>
        </p:nvSpPr>
        <p:spPr bwMode="auto">
          <a:xfrm rot="5400000">
            <a:off x="7889765" y="4451715"/>
            <a:ext cx="973193" cy="48463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Papierkram an einem Ort SAMMELN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4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962106" y="2124260"/>
            <a:ext cx="6386650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  <a:defRPr/>
            </a:pPr>
            <a:r>
              <a:rPr lang="en-US" sz="2200"/>
              <a:t>2 </a:t>
            </a:r>
            <a:r>
              <a:rPr lang="en-US" sz="2200"/>
              <a:t>Eingangskörbe</a:t>
            </a:r>
            <a:endParaRPr lang="en-US" sz="2200"/>
          </a:p>
          <a:p>
            <a:pPr lvl="1">
              <a:defRPr/>
            </a:pPr>
            <a:r>
              <a:rPr lang="en-US" sz="2200"/>
              <a:t>1x Privat</a:t>
            </a:r>
            <a:endParaRPr/>
          </a:p>
          <a:p>
            <a:pPr lvl="1">
              <a:defRPr/>
            </a:pPr>
            <a:r>
              <a:rPr lang="en-US" sz="2200"/>
              <a:t>1x Arbeit</a:t>
            </a:r>
            <a:endParaRPr/>
          </a:p>
          <a:p>
            <a:pPr marL="0" indent="0">
              <a:buNone/>
              <a:defRPr/>
            </a:pPr>
            <a:r>
              <a:rPr lang="en-US" sz="2200"/>
              <a:t>Sammeln</a:t>
            </a:r>
            <a:r>
              <a:rPr lang="en-US" sz="2200"/>
              <a:t>:</a:t>
            </a:r>
            <a:endParaRPr/>
          </a:p>
          <a:p>
            <a:pPr>
              <a:buFontTx/>
              <a:buChar char="-"/>
              <a:defRPr/>
            </a:pPr>
            <a:r>
              <a:rPr lang="en-US" sz="2200"/>
              <a:t>Post</a:t>
            </a:r>
            <a:endParaRPr/>
          </a:p>
          <a:p>
            <a:pPr>
              <a:buFontTx/>
              <a:buChar char="-"/>
              <a:defRPr/>
            </a:pPr>
            <a:r>
              <a:rPr lang="en-US" sz="2200"/>
              <a:t>To-do-Listen</a:t>
            </a:r>
            <a:endParaRPr/>
          </a:p>
          <a:p>
            <a:pPr>
              <a:buFontTx/>
              <a:buChar char="-"/>
              <a:defRPr/>
            </a:pPr>
            <a:r>
              <a:rPr lang="en-US" sz="2200"/>
              <a:t>Erinnerungen</a:t>
            </a:r>
            <a:endParaRPr lang="en-US" sz="2200"/>
          </a:p>
          <a:p>
            <a:pPr>
              <a:buFontTx/>
              <a:buChar char="-"/>
              <a:defRPr/>
            </a:pPr>
            <a:r>
              <a:rPr lang="en-US" sz="2200"/>
              <a:t>Notizzettel</a:t>
            </a:r>
            <a:endParaRPr lang="en-US" sz="2200"/>
          </a:p>
          <a:p>
            <a:pPr>
              <a:buFontTx/>
              <a:buChar char="-"/>
              <a:defRPr/>
            </a:pPr>
            <a:r>
              <a:rPr lang="en-US" sz="2200"/>
              <a:t>Zeug</a:t>
            </a:r>
            <a:r>
              <a:rPr lang="en-US" sz="2200"/>
              <a:t>, was </a:t>
            </a:r>
            <a:r>
              <a:rPr lang="en-US" sz="2200"/>
              <a:t>deine</a:t>
            </a:r>
            <a:r>
              <a:rPr lang="en-US" sz="2200"/>
              <a:t> </a:t>
            </a:r>
            <a:r>
              <a:rPr lang="en-US" sz="2200"/>
              <a:t>Aufmerksamkeit</a:t>
            </a:r>
            <a:r>
              <a:rPr lang="en-US" sz="2200"/>
              <a:t> </a:t>
            </a:r>
            <a:r>
              <a:rPr lang="en-US" sz="2200"/>
              <a:t>beansprucht</a:t>
            </a:r>
            <a:endParaRPr lang="en-US" sz="2200"/>
          </a:p>
        </p:txBody>
      </p:sp>
      <p:pic>
        <p:nvPicPr>
          <p:cNvPr id="7" name="Inhaltsplatzhalter 6" descr="Ein Bild, das Katze, Boden, drinnen, weiß enthält.&#10;&#10;Automatisch generierte Beschreibung"/>
          <p:cNvPicPr>
            <a:picLocks noChangeAspect="1"/>
          </p:cNvPicPr>
          <p:nvPr/>
        </p:nvPicPr>
        <p:blipFill>
          <a:blip r:embed="rId2"/>
          <a:srcRect l="0" t="0" r="-4" b="16061"/>
          <a:stretch/>
        </p:blipFill>
        <p:spPr bwMode="auto">
          <a:xfrm>
            <a:off x="7645604" y="2124260"/>
            <a:ext cx="3941064" cy="40965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Gedankensammlung durchführen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5" y="3422308"/>
            <a:ext cx="6785040" cy="15974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defRPr/>
            </a:pPr>
            <a:r>
              <a:rPr lang="en-US" sz="2000"/>
              <a:t>Nimm</a:t>
            </a:r>
            <a:r>
              <a:rPr lang="en-US" sz="2000"/>
              <a:t> </a:t>
            </a:r>
            <a:r>
              <a:rPr lang="en-US" sz="2000"/>
              <a:t>dir</a:t>
            </a:r>
            <a:r>
              <a:rPr lang="en-US" sz="2000"/>
              <a:t> 30 min bis 1h Zeit (</a:t>
            </a:r>
            <a:r>
              <a:rPr lang="en-US" sz="2000"/>
              <a:t>keine</a:t>
            </a:r>
            <a:r>
              <a:rPr lang="en-US" sz="2000"/>
              <a:t> </a:t>
            </a:r>
            <a:r>
              <a:rPr lang="en-US" sz="2000"/>
              <a:t>Unterbrechungen</a:t>
            </a:r>
            <a:r>
              <a:rPr lang="en-US" sz="2000"/>
              <a:t>!)</a:t>
            </a:r>
            <a:endParaRPr/>
          </a:p>
          <a:p>
            <a:pPr marL="571500" indent="-342900">
              <a:defRPr/>
            </a:pPr>
            <a:r>
              <a:rPr lang="en-US" sz="2000"/>
              <a:t>Sammle</a:t>
            </a:r>
            <a:r>
              <a:rPr lang="en-US" sz="2000"/>
              <a:t> alle </a:t>
            </a:r>
            <a:r>
              <a:rPr lang="en-US" sz="2000"/>
              <a:t>Gedanken</a:t>
            </a:r>
            <a:r>
              <a:rPr lang="en-US" sz="2000"/>
              <a:t> </a:t>
            </a:r>
            <a:r>
              <a:rPr lang="en-US" sz="2000"/>
              <a:t>ein</a:t>
            </a:r>
            <a:r>
              <a:rPr lang="en-US" sz="2000"/>
              <a:t>:</a:t>
            </a:r>
            <a:endParaRPr/>
          </a:p>
          <a:p>
            <a:pPr lvl="1" indent="0">
              <a:buFont typeface="Arial"/>
              <a:buNone/>
              <a:defRPr/>
            </a:pPr>
            <a:r>
              <a:rPr lang="en-US" sz="1800" i="1"/>
              <a:t>Einfach</a:t>
            </a:r>
            <a:r>
              <a:rPr lang="en-US" sz="1800" i="1"/>
              <a:t> </a:t>
            </a:r>
            <a:r>
              <a:rPr lang="en-US" sz="1800" i="1"/>
              <a:t>alles</a:t>
            </a:r>
            <a:r>
              <a:rPr lang="en-US" sz="1800" i="1"/>
              <a:t> </a:t>
            </a:r>
            <a:r>
              <a:rPr lang="en-US" sz="1800" i="1"/>
              <a:t>aufschreiben</a:t>
            </a:r>
            <a:r>
              <a:rPr lang="en-US" sz="1800" i="1"/>
              <a:t>, was </a:t>
            </a:r>
            <a:r>
              <a:rPr lang="en-US" sz="1800" i="1"/>
              <a:t>dir</a:t>
            </a:r>
            <a:r>
              <a:rPr lang="en-US" sz="1800" i="1"/>
              <a:t> </a:t>
            </a:r>
            <a:r>
              <a:rPr lang="en-US" sz="1800" i="1"/>
              <a:t>durch</a:t>
            </a:r>
            <a:r>
              <a:rPr lang="en-US" sz="1800" i="1"/>
              <a:t> den Kopf </a:t>
            </a:r>
            <a:r>
              <a:rPr lang="en-US" sz="1800" i="1"/>
              <a:t>geht</a:t>
            </a:r>
            <a:r>
              <a:rPr lang="en-US" sz="1800" i="1"/>
              <a:t>.</a:t>
            </a:r>
            <a:endParaRPr/>
          </a:p>
          <a:p>
            <a:pPr marL="571500" indent="-342900">
              <a:defRPr/>
            </a:pPr>
            <a:r>
              <a:rPr lang="en-US" sz="2000"/>
              <a:t>Sammlung</a:t>
            </a:r>
            <a:r>
              <a:rPr lang="en-US" sz="2000"/>
              <a:t> in den </a:t>
            </a:r>
            <a:r>
              <a:rPr lang="en-US" sz="2000"/>
              <a:t>Eingangskorb</a:t>
            </a:r>
            <a:r>
              <a:rPr lang="en-US" sz="2000"/>
              <a:t> </a:t>
            </a:r>
            <a:r>
              <a:rPr lang="en-US" sz="2000"/>
              <a:t>legen</a:t>
            </a:r>
            <a:endParaRPr lang="en-US" sz="2000"/>
          </a:p>
          <a:p>
            <a:pPr marL="0">
              <a:defRPr/>
            </a:pPr>
            <a:endParaRPr lang="en-US" sz="2200"/>
          </a:p>
        </p:txBody>
      </p:sp>
      <p:pic>
        <p:nvPicPr>
          <p:cNvPr id="10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717514" y="2316035"/>
            <a:ext cx="3823361" cy="38233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 und Organisieren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 b="1"/>
              <a:t>„Was ist damit zu tun?“</a:t>
            </a:r>
            <a:endParaRPr/>
          </a:p>
          <a:p>
            <a:pPr>
              <a:defRPr/>
            </a:pPr>
            <a:r>
              <a:rPr lang="de-DE" sz="2000" b="1"/>
              <a:t>Sortierung</a:t>
            </a:r>
            <a:r>
              <a:rPr lang="de-DE" sz="2000"/>
              <a:t>:</a:t>
            </a:r>
            <a:endParaRPr/>
          </a:p>
          <a:p>
            <a:pPr lvl="1">
              <a:defRPr/>
            </a:pPr>
            <a:r>
              <a:rPr lang="de-DE" sz="1400" b="1"/>
              <a:t>Aktueller Terminkalender</a:t>
            </a:r>
            <a:endParaRPr/>
          </a:p>
          <a:p>
            <a:pPr lvl="1">
              <a:defRPr/>
            </a:pPr>
            <a:r>
              <a:rPr lang="de-DE" sz="1400" b="1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 b="1"/>
              <a:t>Liste der „Warten auf“</a:t>
            </a:r>
            <a:endParaRPr/>
          </a:p>
          <a:p>
            <a:pPr lvl="1">
              <a:defRPr/>
            </a:pPr>
            <a:r>
              <a:rPr lang="de-DE" sz="1400" b="1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Grafik 10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72900" y="3989446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Organisieren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6980203" y="580539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4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400"/>
              <a:t>Diese Listen/Orte braucht ihr:</a:t>
            </a:r>
            <a:endParaRPr/>
          </a:p>
          <a:p>
            <a:pPr marL="0" indent="0">
              <a:buNone/>
              <a:defRPr/>
            </a:pPr>
            <a:endParaRPr lang="de-DE" sz="2400"/>
          </a:p>
        </p:txBody>
      </p:sp>
      <p:grpSp>
        <p:nvGrpSpPr>
          <p:cNvPr id="7" name="Gruppieren 6"/>
          <p:cNvGrpSpPr/>
          <p:nvPr/>
        </p:nvGrpSpPr>
        <p:grpSpPr bwMode="auto">
          <a:xfrm>
            <a:off x="1739187" y="2527072"/>
            <a:ext cx="1848505" cy="1681975"/>
            <a:chOff x="0" y="0"/>
            <a:chExt cx="1848505" cy="1681975"/>
          </a:xfrm>
        </p:grpSpPr>
        <p:sp>
          <p:nvSpPr>
            <p:cNvPr id="9" name="Textfeld 8"/>
            <p:cNvSpPr txBox="1"/>
            <p:nvPr/>
          </p:nvSpPr>
          <p:spPr bwMode="auto">
            <a:xfrm flipH="0" flipV="0">
              <a:off x="0" y="0"/>
              <a:ext cx="1848505" cy="366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pic>
          <p:nvPicPr>
            <p:cNvPr id="11" name="Grafik 10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71963" y="319602"/>
              <a:ext cx="1362373" cy="1362373"/>
            </a:xfrm>
            <a:prstGeom prst="rect">
              <a:avLst/>
            </a:prstGeom>
          </p:spPr>
        </p:pic>
      </p:grpSp>
      <p:grpSp>
        <p:nvGrpSpPr>
          <p:cNvPr id="12" name="Gruppieren 11"/>
          <p:cNvGrpSpPr/>
          <p:nvPr/>
        </p:nvGrpSpPr>
        <p:grpSpPr bwMode="auto">
          <a:xfrm>
            <a:off x="4294378" y="2536018"/>
            <a:ext cx="1362373" cy="1673031"/>
            <a:chOff x="1546211" y="2661142"/>
            <a:chExt cx="1362373" cy="1673031"/>
          </a:xfrm>
        </p:grpSpPr>
        <p:sp>
          <p:nvSpPr>
            <p:cNvPr id="13" name="Textfeld 12"/>
            <p:cNvSpPr txBox="1"/>
            <p:nvPr/>
          </p:nvSpPr>
          <p:spPr bwMode="auto">
            <a:xfrm>
              <a:off x="1608870" y="2661142"/>
              <a:ext cx="1237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pic>
          <p:nvPicPr>
            <p:cNvPr id="14" name="Grafik 13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5" name="Gruppieren 14"/>
          <p:cNvGrpSpPr/>
          <p:nvPr/>
        </p:nvGrpSpPr>
        <p:grpSpPr bwMode="auto">
          <a:xfrm>
            <a:off x="6568300" y="2309749"/>
            <a:ext cx="1413418" cy="1899300"/>
            <a:chOff x="1546208" y="2434873"/>
            <a:chExt cx="1413418" cy="1899300"/>
          </a:xfrm>
        </p:grpSpPr>
        <p:sp>
          <p:nvSpPr>
            <p:cNvPr id="16" name="Textfeld 15"/>
            <p:cNvSpPr txBox="1"/>
            <p:nvPr/>
          </p:nvSpPr>
          <p:spPr bwMode="auto">
            <a:xfrm>
              <a:off x="1546208" y="2434873"/>
              <a:ext cx="14134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 Vielleicht</a:t>
              </a:r>
              <a:endParaRPr/>
            </a:p>
          </p:txBody>
        </p:sp>
        <p:pic>
          <p:nvPicPr>
            <p:cNvPr id="17" name="Grafik 16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9" name="Gruppieren 18"/>
          <p:cNvGrpSpPr/>
          <p:nvPr/>
        </p:nvGrpSpPr>
        <p:grpSpPr bwMode="auto">
          <a:xfrm>
            <a:off x="8731915" y="2527304"/>
            <a:ext cx="1362373" cy="1681976"/>
            <a:chOff x="1546210" y="2652197"/>
            <a:chExt cx="1362373" cy="1681976"/>
          </a:xfrm>
        </p:grpSpPr>
        <p:sp>
          <p:nvSpPr>
            <p:cNvPr id="21" name="Textfeld 20"/>
            <p:cNvSpPr txBox="1"/>
            <p:nvPr/>
          </p:nvSpPr>
          <p:spPr bwMode="auto">
            <a:xfrm>
              <a:off x="1546210" y="2652197"/>
              <a:ext cx="13623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pic>
          <p:nvPicPr>
            <p:cNvPr id="23" name="Grafik 22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25" name="Gruppieren 24"/>
          <p:cNvGrpSpPr/>
          <p:nvPr/>
        </p:nvGrpSpPr>
        <p:grpSpPr bwMode="auto">
          <a:xfrm>
            <a:off x="2891613" y="4945141"/>
            <a:ext cx="1637949" cy="1256338"/>
            <a:chOff x="2891613" y="4945141"/>
            <a:chExt cx="1637949" cy="1256338"/>
          </a:xfrm>
        </p:grpSpPr>
        <p:pic>
          <p:nvPicPr>
            <p:cNvPr id="27" name="Grafik 26" descr="Archivbox (Archiv) Silhouette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3200162" y="5180626"/>
              <a:ext cx="1020853" cy="1020853"/>
            </a:xfrm>
            <a:prstGeom prst="rect">
              <a:avLst/>
            </a:prstGeom>
          </p:spPr>
        </p:pic>
        <p:sp>
          <p:nvSpPr>
            <p:cNvPr id="28" name="Textfeld 27"/>
            <p:cNvSpPr txBox="1"/>
            <p:nvPr/>
          </p:nvSpPr>
          <p:spPr bwMode="auto">
            <a:xfrm>
              <a:off x="2891613" y="4945141"/>
              <a:ext cx="1637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Referenzordner</a:t>
              </a:r>
              <a:endParaRPr/>
            </a:p>
          </p:txBody>
        </p:sp>
      </p:grpSp>
      <p:grpSp>
        <p:nvGrpSpPr>
          <p:cNvPr id="29" name="Gruppieren 28"/>
          <p:cNvGrpSpPr/>
          <p:nvPr/>
        </p:nvGrpSpPr>
        <p:grpSpPr bwMode="auto">
          <a:xfrm>
            <a:off x="5321231" y="4945141"/>
            <a:ext cx="1649362" cy="1256338"/>
            <a:chOff x="5321231" y="4945141"/>
            <a:chExt cx="1649362" cy="1256338"/>
          </a:xfrm>
        </p:grpSpPr>
        <p:pic>
          <p:nvPicPr>
            <p:cNvPr id="30" name="Grafik 29" descr="Tageskalender Silhouette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635486" y="5180626"/>
              <a:ext cx="1020853" cy="1020853"/>
            </a:xfrm>
            <a:prstGeom prst="rect">
              <a:avLst/>
            </a:prstGeom>
          </p:spPr>
        </p:pic>
        <p:sp>
          <p:nvSpPr>
            <p:cNvPr id="31" name="Textfeld 30"/>
            <p:cNvSpPr txBox="1"/>
            <p:nvPr/>
          </p:nvSpPr>
          <p:spPr bwMode="auto">
            <a:xfrm>
              <a:off x="5321231" y="4945141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</p:grpSp>
      <p:grpSp>
        <p:nvGrpSpPr>
          <p:cNvPr id="32" name="Gruppieren 31"/>
          <p:cNvGrpSpPr/>
          <p:nvPr/>
        </p:nvGrpSpPr>
        <p:grpSpPr bwMode="auto">
          <a:xfrm>
            <a:off x="7897624" y="4949242"/>
            <a:ext cx="1020852" cy="1252237"/>
            <a:chOff x="7897624" y="4949242"/>
            <a:chExt cx="1020852" cy="1252237"/>
          </a:xfrm>
        </p:grpSpPr>
        <p:pic>
          <p:nvPicPr>
            <p:cNvPr id="33" name="Grafik 32" descr="Basketballkorb Silhouette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7897624" y="5180627"/>
              <a:ext cx="1020852" cy="1020852"/>
            </a:xfrm>
            <a:prstGeom prst="rect">
              <a:avLst/>
            </a:prstGeom>
          </p:spPr>
        </p:pic>
        <p:sp>
          <p:nvSpPr>
            <p:cNvPr id="34" name="Textfeld 33"/>
            <p:cNvSpPr txBox="1"/>
            <p:nvPr/>
          </p:nvSpPr>
          <p:spPr bwMode="auto">
            <a:xfrm>
              <a:off x="8103318" y="4949242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Verarbeiten: Der Entscheidungsbaum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pic>
        <p:nvPicPr>
          <p:cNvPr id="8" name="Grafik 7" descr="Posteingang Häkchen Silhouette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9036" y="2022566"/>
            <a:ext cx="914400" cy="914400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 bwMode="auto">
          <a:xfrm>
            <a:off x="451976" y="2479766"/>
            <a:ext cx="1935786" cy="792352"/>
            <a:chOff x="451976" y="2479766"/>
            <a:chExt cx="1935786" cy="792352"/>
          </a:xfrm>
        </p:grpSpPr>
        <p:sp>
          <p:nvSpPr>
            <p:cNvPr id="35" name="Textfeld 34"/>
            <p:cNvSpPr txBox="1"/>
            <p:nvPr/>
          </p:nvSpPr>
          <p:spPr bwMode="auto">
            <a:xfrm>
              <a:off x="451976" y="2902786"/>
              <a:ext cx="1427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Eingangskorb</a:t>
              </a:r>
              <a:endParaRPr/>
            </a:p>
          </p:txBody>
        </p:sp>
        <p:cxnSp>
          <p:nvCxnSpPr>
            <p:cNvPr id="36" name="Gerade Verbindung mit Pfeil 35"/>
            <p:cNvCxnSpPr>
              <a:cxnSpLocks/>
              <a:stCxn id="8" idx="3"/>
              <a:endCxn id="38" idx="1"/>
            </p:cNvCxnSpPr>
            <p:nvPr/>
          </p:nvCxnSpPr>
          <p:spPr bwMode="auto">
            <a:xfrm>
              <a:off x="1583436" y="2479766"/>
              <a:ext cx="80432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uppieren 36"/>
          <p:cNvGrpSpPr/>
          <p:nvPr/>
        </p:nvGrpSpPr>
        <p:grpSpPr bwMode="auto">
          <a:xfrm>
            <a:off x="1690770" y="2295100"/>
            <a:ext cx="2754415" cy="2818033"/>
            <a:chOff x="1555480" y="2295100"/>
            <a:chExt cx="2754415" cy="2818033"/>
          </a:xfrm>
        </p:grpSpPr>
        <p:sp>
          <p:nvSpPr>
            <p:cNvPr id="38" name="Textfeld 37"/>
            <p:cNvSpPr txBox="1"/>
            <p:nvPr/>
          </p:nvSpPr>
          <p:spPr bwMode="auto">
            <a:xfrm>
              <a:off x="2252472" y="2295100"/>
              <a:ext cx="2057423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Aktion erforderlich?</a:t>
              </a:r>
              <a:endParaRPr/>
            </a:p>
          </p:txBody>
        </p:sp>
        <p:sp>
          <p:nvSpPr>
            <p:cNvPr id="39" name="Textfeld 38"/>
            <p:cNvSpPr txBox="1"/>
            <p:nvPr/>
          </p:nvSpPr>
          <p:spPr bwMode="auto">
            <a:xfrm>
              <a:off x="1947741" y="3325806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  <p:sp>
          <p:nvSpPr>
            <p:cNvPr id="40" name="Textfeld 39"/>
            <p:cNvSpPr txBox="1"/>
            <p:nvPr/>
          </p:nvSpPr>
          <p:spPr bwMode="auto">
            <a:xfrm>
              <a:off x="1749994" y="3896304"/>
              <a:ext cx="1004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</a:t>
              </a:r>
              <a:endParaRPr/>
            </a:p>
          </p:txBody>
        </p:sp>
        <p:sp>
          <p:nvSpPr>
            <p:cNvPr id="41" name="Textfeld 40"/>
            <p:cNvSpPr txBox="1"/>
            <p:nvPr/>
          </p:nvSpPr>
          <p:spPr bwMode="auto">
            <a:xfrm>
              <a:off x="1555480" y="4466802"/>
              <a:ext cx="13921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</a:t>
              </a:r>
              <a:endParaRPr/>
            </a:p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Vielleicht</a:t>
              </a:r>
              <a:endParaRPr/>
            </a:p>
          </p:txBody>
        </p:sp>
        <p:cxnSp>
          <p:nvCxnSpPr>
            <p:cNvPr id="42" name="Verbinder: gewinkelt 41"/>
            <p:cNvCxnSpPr>
              <a:cxnSpLocks/>
              <a:stCxn id="38" idx="2"/>
              <a:endCxn id="39" idx="3"/>
            </p:cNvCxnSpPr>
            <p:nvPr/>
          </p:nvCxnSpPr>
          <p:spPr bwMode="auto">
            <a:xfrm rot="5400000">
              <a:off x="2496174" y="2725462"/>
              <a:ext cx="846040" cy="72398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Textfeld 42"/>
            <p:cNvSpPr txBox="1"/>
            <p:nvPr/>
          </p:nvSpPr>
          <p:spPr bwMode="auto">
            <a:xfrm>
              <a:off x="3281183" y="2645144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cxnSp>
          <p:nvCxnSpPr>
            <p:cNvPr id="44" name="Verbinder: gewinkelt 43"/>
            <p:cNvCxnSpPr>
              <a:cxnSpLocks/>
              <a:stCxn id="38" idx="2"/>
              <a:endCxn id="40" idx="3"/>
            </p:cNvCxnSpPr>
            <p:nvPr/>
          </p:nvCxnSpPr>
          <p:spPr bwMode="auto">
            <a:xfrm rot="5400000">
              <a:off x="2309798" y="3109584"/>
              <a:ext cx="1416538" cy="52623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Verbinder: gewinkelt 44"/>
            <p:cNvCxnSpPr>
              <a:cxnSpLocks/>
              <a:stCxn id="38" idx="2"/>
              <a:endCxn id="41" idx="3"/>
            </p:cNvCxnSpPr>
            <p:nvPr/>
          </p:nvCxnSpPr>
          <p:spPr bwMode="auto">
            <a:xfrm rot="5400000">
              <a:off x="2051620" y="3560404"/>
              <a:ext cx="2125536" cy="333592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6" name="Gruppieren 45"/>
          <p:cNvGrpSpPr/>
          <p:nvPr/>
        </p:nvGrpSpPr>
        <p:grpSpPr bwMode="auto">
          <a:xfrm>
            <a:off x="4440894" y="2150866"/>
            <a:ext cx="3379944" cy="513566"/>
            <a:chOff x="4440894" y="2150866"/>
            <a:chExt cx="3379944" cy="513566"/>
          </a:xfrm>
        </p:grpSpPr>
        <p:sp>
          <p:nvSpPr>
            <p:cNvPr id="47" name="Textfeld 46"/>
            <p:cNvSpPr txBox="1"/>
            <p:nvPr/>
          </p:nvSpPr>
          <p:spPr bwMode="auto">
            <a:xfrm>
              <a:off x="5763224" y="2295100"/>
              <a:ext cx="205761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Mehr als 2 Schritte?</a:t>
              </a:r>
              <a:endParaRPr/>
            </a:p>
          </p:txBody>
        </p:sp>
        <p:cxnSp>
          <p:nvCxnSpPr>
            <p:cNvPr id="48" name="Gerade Verbindung mit Pfeil 47"/>
            <p:cNvCxnSpPr>
              <a:cxnSpLocks/>
              <a:stCxn id="38" idx="3"/>
              <a:endCxn id="47" idx="1"/>
            </p:cNvCxnSpPr>
            <p:nvPr/>
          </p:nvCxnSpPr>
          <p:spPr bwMode="auto">
            <a:xfrm>
              <a:off x="4445185" y="2479766"/>
              <a:ext cx="13180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Textfeld 48"/>
            <p:cNvSpPr txBox="1"/>
            <p:nvPr/>
          </p:nvSpPr>
          <p:spPr bwMode="auto">
            <a:xfrm>
              <a:off x="4440894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0" name="Gruppieren 49"/>
          <p:cNvGrpSpPr/>
          <p:nvPr/>
        </p:nvGrpSpPr>
        <p:grpSpPr bwMode="auto">
          <a:xfrm>
            <a:off x="7790163" y="2150866"/>
            <a:ext cx="2593448" cy="514974"/>
            <a:chOff x="7790163" y="2150866"/>
            <a:chExt cx="2593448" cy="514974"/>
          </a:xfrm>
        </p:grpSpPr>
        <p:cxnSp>
          <p:nvCxnSpPr>
            <p:cNvPr id="51" name="Gerade Verbindung mit Pfeil 50"/>
            <p:cNvCxnSpPr>
              <a:cxnSpLocks/>
              <a:stCxn id="47" idx="3"/>
            </p:cNvCxnSpPr>
            <p:nvPr/>
          </p:nvCxnSpPr>
          <p:spPr bwMode="auto">
            <a:xfrm>
              <a:off x="7820839" y="2479766"/>
              <a:ext cx="12103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Textfeld 51"/>
            <p:cNvSpPr txBox="1"/>
            <p:nvPr/>
          </p:nvSpPr>
          <p:spPr bwMode="auto">
            <a:xfrm>
              <a:off x="9036383" y="2296508"/>
              <a:ext cx="134722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sp>
          <p:nvSpPr>
            <p:cNvPr id="53" name="Textfeld 52"/>
            <p:cNvSpPr txBox="1"/>
            <p:nvPr/>
          </p:nvSpPr>
          <p:spPr bwMode="auto">
            <a:xfrm>
              <a:off x="7790163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4" name="Gruppieren 53"/>
          <p:cNvGrpSpPr/>
          <p:nvPr/>
        </p:nvGrpSpPr>
        <p:grpSpPr bwMode="auto">
          <a:xfrm>
            <a:off x="7826049" y="2663026"/>
            <a:ext cx="2770890" cy="890640"/>
            <a:chOff x="7826049" y="2663026"/>
            <a:chExt cx="2770890" cy="890640"/>
          </a:xfrm>
        </p:grpSpPr>
        <p:sp>
          <p:nvSpPr>
            <p:cNvPr id="55" name="Textfeld 54"/>
            <p:cNvSpPr txBox="1"/>
            <p:nvPr/>
          </p:nvSpPr>
          <p:spPr bwMode="auto">
            <a:xfrm>
              <a:off x="8823055" y="3015057"/>
              <a:ext cx="1773884" cy="53860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Planung Projekte</a:t>
              </a:r>
              <a:endParaRPr/>
            </a:p>
            <a:p>
              <a:pPr algn="ctr">
                <a:defRPr/>
              </a:pPr>
              <a:r>
                <a:rPr lang="de-DE" sz="1100"/>
                <a:t>(durchsehen)</a:t>
              </a:r>
              <a:endParaRPr/>
            </a:p>
          </p:txBody>
        </p:sp>
        <p:cxnSp>
          <p:nvCxnSpPr>
            <p:cNvPr id="56" name="Gerade Verbindung mit Pfeil 55"/>
            <p:cNvCxnSpPr>
              <a:cxnSpLocks/>
              <a:stCxn id="52" idx="2"/>
              <a:endCxn id="55" idx="0"/>
            </p:cNvCxnSpPr>
            <p:nvPr/>
          </p:nvCxnSpPr>
          <p:spPr bwMode="auto">
            <a:xfrm>
              <a:off x="9709997" y="2665840"/>
              <a:ext cx="0" cy="3492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Verbinder: gekrümmt 56"/>
            <p:cNvCxnSpPr>
              <a:cxnSpLocks/>
              <a:stCxn id="55" idx="1"/>
            </p:cNvCxnSpPr>
            <p:nvPr/>
          </p:nvCxnSpPr>
          <p:spPr bwMode="auto">
            <a:xfrm rot="10800000">
              <a:off x="7826049" y="2663026"/>
              <a:ext cx="997006" cy="621337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" name="Gruppieren 57"/>
          <p:cNvGrpSpPr/>
          <p:nvPr/>
        </p:nvGrpSpPr>
        <p:grpSpPr bwMode="auto">
          <a:xfrm>
            <a:off x="5544719" y="2624000"/>
            <a:ext cx="2505045" cy="1062944"/>
            <a:chOff x="5544719" y="2624000"/>
            <a:chExt cx="2505045" cy="1062944"/>
          </a:xfrm>
        </p:grpSpPr>
        <p:sp>
          <p:nvSpPr>
            <p:cNvPr id="59" name="Textfeld 58"/>
            <p:cNvSpPr txBox="1"/>
            <p:nvPr/>
          </p:nvSpPr>
          <p:spPr bwMode="auto">
            <a:xfrm>
              <a:off x="5544719" y="3317612"/>
              <a:ext cx="250504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Weniger als 2 min nötig?</a:t>
              </a:r>
              <a:endParaRPr/>
            </a:p>
          </p:txBody>
        </p:sp>
        <p:cxnSp>
          <p:nvCxnSpPr>
            <p:cNvPr id="60" name="Gerade Verbindung mit Pfeil 59"/>
            <p:cNvCxnSpPr>
              <a:cxnSpLocks/>
              <a:stCxn id="47" idx="2"/>
              <a:endCxn id="59" idx="0"/>
            </p:cNvCxnSpPr>
            <p:nvPr/>
          </p:nvCxnSpPr>
          <p:spPr bwMode="auto">
            <a:xfrm>
              <a:off x="6792032" y="2664432"/>
              <a:ext cx="5210" cy="6531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1" name="Textfeld 60"/>
            <p:cNvSpPr txBox="1"/>
            <p:nvPr/>
          </p:nvSpPr>
          <p:spPr bwMode="auto">
            <a:xfrm>
              <a:off x="6797242" y="2624000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</p:grpSp>
      <p:grpSp>
        <p:nvGrpSpPr>
          <p:cNvPr id="62" name="Gruppieren 61"/>
          <p:cNvGrpSpPr/>
          <p:nvPr/>
        </p:nvGrpSpPr>
        <p:grpSpPr bwMode="auto">
          <a:xfrm>
            <a:off x="4976373" y="3686944"/>
            <a:ext cx="1820869" cy="998829"/>
            <a:chOff x="4976373" y="3686944"/>
            <a:chExt cx="1820869" cy="998829"/>
          </a:xfrm>
        </p:grpSpPr>
        <p:cxnSp>
          <p:nvCxnSpPr>
            <p:cNvPr id="63" name="Gerade Verbindung mit Pfeil 62"/>
            <p:cNvCxnSpPr>
              <a:cxnSpLocks/>
              <a:stCxn id="59" idx="2"/>
              <a:endCxn id="64" idx="0"/>
            </p:cNvCxnSpPr>
            <p:nvPr/>
          </p:nvCxnSpPr>
          <p:spPr bwMode="auto">
            <a:xfrm flipH="1">
              <a:off x="5508570" y="3686944"/>
              <a:ext cx="1288672" cy="6294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Textfeld 63"/>
            <p:cNvSpPr txBox="1"/>
            <p:nvPr/>
          </p:nvSpPr>
          <p:spPr bwMode="auto">
            <a:xfrm>
              <a:off x="4976373" y="4316442"/>
              <a:ext cx="1064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Erledigen</a:t>
              </a:r>
              <a:endParaRPr/>
            </a:p>
          </p:txBody>
        </p:sp>
        <p:sp>
          <p:nvSpPr>
            <p:cNvPr id="65" name="Textfeld 64"/>
            <p:cNvSpPr txBox="1"/>
            <p:nvPr/>
          </p:nvSpPr>
          <p:spPr bwMode="auto">
            <a:xfrm>
              <a:off x="5709411" y="3739898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66" name="Gruppieren 65"/>
          <p:cNvGrpSpPr/>
          <p:nvPr/>
        </p:nvGrpSpPr>
        <p:grpSpPr bwMode="auto">
          <a:xfrm>
            <a:off x="6797242" y="3686944"/>
            <a:ext cx="2958237" cy="1037025"/>
            <a:chOff x="6797242" y="3686944"/>
            <a:chExt cx="2958237" cy="1037025"/>
          </a:xfrm>
        </p:grpSpPr>
        <p:cxnSp>
          <p:nvCxnSpPr>
            <p:cNvPr id="67" name="Gerade Verbindung mit Pfeil 66"/>
            <p:cNvCxnSpPr>
              <a:cxnSpLocks/>
              <a:stCxn id="59" idx="2"/>
            </p:cNvCxnSpPr>
            <p:nvPr/>
          </p:nvCxnSpPr>
          <p:spPr bwMode="auto">
            <a:xfrm>
              <a:off x="6797242" y="3686944"/>
              <a:ext cx="1345022" cy="6413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8" name="Textfeld 67"/>
            <p:cNvSpPr txBox="1"/>
            <p:nvPr/>
          </p:nvSpPr>
          <p:spPr bwMode="auto">
            <a:xfrm>
              <a:off x="7504887" y="3743891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sp>
          <p:nvSpPr>
            <p:cNvPr id="69" name="Geschweifte Klammer rechts 68"/>
            <p:cNvSpPr/>
            <p:nvPr/>
          </p:nvSpPr>
          <p:spPr bwMode="auto">
            <a:xfrm rot="16199998">
              <a:off x="8322973" y="3291463"/>
              <a:ext cx="402580" cy="2462432"/>
            </a:xfrm>
            <a:prstGeom prst="rightBrace">
              <a:avLst>
                <a:gd name="adj1" fmla="val 8333"/>
                <a:gd name="adj2" fmla="val 33116"/>
              </a:avLst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70" name="Gruppieren 69"/>
          <p:cNvGrpSpPr/>
          <p:nvPr/>
        </p:nvGrpSpPr>
        <p:grpSpPr bwMode="auto">
          <a:xfrm>
            <a:off x="6672973" y="4723969"/>
            <a:ext cx="1240148" cy="1201482"/>
            <a:chOff x="6672973" y="4723969"/>
            <a:chExt cx="1240148" cy="1201482"/>
          </a:xfrm>
        </p:grpSpPr>
        <p:sp>
          <p:nvSpPr>
            <p:cNvPr id="71" name="Textfeld 70"/>
            <p:cNvSpPr txBox="1"/>
            <p:nvPr/>
          </p:nvSpPr>
          <p:spPr bwMode="auto">
            <a:xfrm>
              <a:off x="6691665" y="4723969"/>
              <a:ext cx="1202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Delegieren</a:t>
              </a:r>
              <a:endParaRPr/>
            </a:p>
          </p:txBody>
        </p:sp>
        <p:sp>
          <p:nvSpPr>
            <p:cNvPr id="72" name="Textfeld 71"/>
            <p:cNvSpPr txBox="1"/>
            <p:nvPr/>
          </p:nvSpPr>
          <p:spPr bwMode="auto">
            <a:xfrm>
              <a:off x="6672973" y="5556119"/>
              <a:ext cx="1240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cxnSp>
          <p:nvCxnSpPr>
            <p:cNvPr id="73" name="Gerade Verbindung mit Pfeil 72"/>
            <p:cNvCxnSpPr>
              <a:cxnSpLocks/>
              <a:stCxn id="71" idx="2"/>
              <a:endCxn id="72" idx="0"/>
            </p:cNvCxnSpPr>
            <p:nvPr/>
          </p:nvCxnSpPr>
          <p:spPr bwMode="auto">
            <a:xfrm flipH="1">
              <a:off x="7293047" y="5093301"/>
              <a:ext cx="1" cy="4628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4" name="Gruppieren 73"/>
          <p:cNvGrpSpPr/>
          <p:nvPr/>
        </p:nvGrpSpPr>
        <p:grpSpPr bwMode="auto">
          <a:xfrm>
            <a:off x="8106115" y="4706474"/>
            <a:ext cx="3605887" cy="1218977"/>
            <a:chOff x="8106115" y="4706474"/>
            <a:chExt cx="3605887" cy="1218977"/>
          </a:xfrm>
        </p:grpSpPr>
        <p:sp>
          <p:nvSpPr>
            <p:cNvPr id="75" name="Textfeld 74"/>
            <p:cNvSpPr txBox="1"/>
            <p:nvPr/>
          </p:nvSpPr>
          <p:spPr bwMode="auto">
            <a:xfrm>
              <a:off x="9088980" y="4706474"/>
              <a:ext cx="1332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Verschieben</a:t>
              </a:r>
              <a:endParaRPr/>
            </a:p>
          </p:txBody>
        </p:sp>
        <p:sp>
          <p:nvSpPr>
            <p:cNvPr id="76" name="Textfeld 75"/>
            <p:cNvSpPr txBox="1"/>
            <p:nvPr/>
          </p:nvSpPr>
          <p:spPr bwMode="auto">
            <a:xfrm>
              <a:off x="8106115" y="5556119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  <p:sp>
          <p:nvSpPr>
            <p:cNvPr id="77" name="Textfeld 76"/>
            <p:cNvSpPr txBox="1"/>
            <p:nvPr/>
          </p:nvSpPr>
          <p:spPr bwMode="auto">
            <a:xfrm>
              <a:off x="9996083" y="5556119"/>
              <a:ext cx="1715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cxnSp>
          <p:nvCxnSpPr>
            <p:cNvPr id="78" name="Verbinder: gewinkelt 77"/>
            <p:cNvCxnSpPr>
              <a:cxnSpLocks/>
              <a:stCxn id="75" idx="2"/>
              <a:endCxn id="76" idx="0"/>
            </p:cNvCxnSpPr>
            <p:nvPr/>
          </p:nvCxnSpPr>
          <p:spPr bwMode="auto">
            <a:xfrm rot="5400000">
              <a:off x="9102981" y="4903622"/>
              <a:ext cx="480313" cy="82468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Verbinder: gewinkelt 78"/>
            <p:cNvCxnSpPr>
              <a:cxnSpLocks/>
              <a:stCxn id="75" idx="2"/>
              <a:endCxn id="77" idx="0"/>
            </p:cNvCxnSpPr>
            <p:nvPr/>
          </p:nvCxnSpPr>
          <p:spPr bwMode="auto">
            <a:xfrm rot="16199998" flipH="1">
              <a:off x="10064604" y="4766679"/>
              <a:ext cx="480313" cy="109856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80" name="Grafik 79" descr="Huhn Filmz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53785" y="4318046"/>
            <a:ext cx="2500313" cy="250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Projekte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1700" u="sng"/>
              <a:t>Initialisierung durch: natürliche Planungsphase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Zwecke und Absichten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Warum?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Grundsätze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Geistige Vorwegnahme/Ergebnis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Brainstorming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(lose Form)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Organisieren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(Planung)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Nächste Schritte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 muss als Nächstes getan werden?</a:t>
            </a:r>
            <a:endParaRPr/>
          </a:p>
        </p:txBody>
      </p:sp>
      <p:pic>
        <p:nvPicPr>
          <p:cNvPr id="4" name="Grafik 3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467183" y="2534069"/>
            <a:ext cx="3182566" cy="3182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Durchsehen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 b="1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51267267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30705" y="3784600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Tägliche Durchsicht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6" y="2260818"/>
            <a:ext cx="6785040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Sieh </a:t>
            </a:r>
            <a:r>
              <a:rPr lang="en-US" sz="2200"/>
              <a:t>als</a:t>
            </a:r>
            <a:r>
              <a:rPr lang="en-US" sz="2200"/>
              <a:t> </a:t>
            </a:r>
            <a:r>
              <a:rPr lang="en-US" sz="2200"/>
              <a:t>Erstes</a:t>
            </a:r>
            <a:r>
              <a:rPr lang="en-US" sz="2200"/>
              <a:t>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 b="1"/>
              <a:t>Terminkalender</a:t>
            </a:r>
            <a:r>
              <a:rPr lang="en-US" sz="2200"/>
              <a:t> </a:t>
            </a:r>
            <a:r>
              <a:rPr lang="en-US" sz="2200"/>
              <a:t>durch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Führe</a:t>
            </a:r>
            <a:r>
              <a:rPr lang="en-US" sz="2200"/>
              <a:t> </a:t>
            </a:r>
            <a:r>
              <a:rPr lang="en-US" sz="2200"/>
              <a:t>eine</a:t>
            </a:r>
            <a:r>
              <a:rPr lang="en-US" sz="2200"/>
              <a:t> </a:t>
            </a:r>
            <a:r>
              <a:rPr lang="en-US" sz="2200" b="1"/>
              <a:t>Dringlichkeitsprüfung</a:t>
            </a:r>
            <a:r>
              <a:rPr lang="en-US" sz="2200"/>
              <a:t> </a:t>
            </a:r>
            <a:r>
              <a:rPr lang="en-US" sz="2200"/>
              <a:t>durch</a:t>
            </a:r>
            <a:r>
              <a:rPr lang="en-US" sz="2200"/>
              <a:t> (max 5-10min)</a:t>
            </a:r>
            <a:endParaRPr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Überprüfe</a:t>
            </a:r>
            <a:r>
              <a:rPr lang="en-US" sz="2200"/>
              <a:t> </a:t>
            </a:r>
            <a:r>
              <a:rPr lang="en-US" sz="2200" b="1"/>
              <a:t>deine</a:t>
            </a:r>
            <a:r>
              <a:rPr lang="en-US" sz="2200" b="1"/>
              <a:t> Listen </a:t>
            </a:r>
            <a:r>
              <a:rPr lang="en-US" sz="2200"/>
              <a:t>-&gt; </a:t>
            </a:r>
            <a:r>
              <a:rPr lang="en-US" sz="2200"/>
              <a:t>nächste</a:t>
            </a:r>
            <a:r>
              <a:rPr lang="en-US" sz="2200"/>
              <a:t> </a:t>
            </a:r>
            <a:r>
              <a:rPr lang="en-US" sz="2200"/>
              <a:t>Schritte</a:t>
            </a:r>
            <a:r>
              <a:rPr lang="en-US" sz="2200"/>
              <a:t> des </a:t>
            </a:r>
            <a:r>
              <a:rPr lang="en-US" sz="2200"/>
              <a:t>heutigen</a:t>
            </a:r>
            <a:r>
              <a:rPr lang="en-US" sz="2200"/>
              <a:t> Tages </a:t>
            </a:r>
            <a:r>
              <a:rPr lang="en-US" sz="2200"/>
              <a:t>erstellen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Plane </a:t>
            </a:r>
            <a:r>
              <a:rPr lang="en-US" sz="2200" b="1"/>
              <a:t>Zeit </a:t>
            </a:r>
            <a:r>
              <a:rPr lang="en-US" sz="2200" b="1"/>
              <a:t>zum</a:t>
            </a:r>
            <a:r>
              <a:rPr lang="en-US" sz="2200" b="1"/>
              <a:t> </a:t>
            </a:r>
            <a:r>
              <a:rPr lang="en-US" sz="2200" b="1"/>
              <a:t>Verarbeiten</a:t>
            </a:r>
            <a:r>
              <a:rPr lang="en-US" sz="2200" b="1"/>
              <a:t> </a:t>
            </a:r>
            <a:r>
              <a:rPr lang="en-US" sz="2200"/>
              <a:t>ein</a:t>
            </a:r>
            <a:endParaRPr lang="en-US" sz="22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Bewusst</a:t>
            </a:r>
            <a:r>
              <a:rPr lang="en-US" sz="1800"/>
              <a:t> </a:t>
            </a:r>
            <a:r>
              <a:rPr lang="en-US" sz="1800"/>
              <a:t>blockieren</a:t>
            </a:r>
            <a:endParaRPr lang="en-US" sz="18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Eingang</a:t>
            </a:r>
            <a:r>
              <a:rPr lang="en-US" sz="1800"/>
              <a:t> </a:t>
            </a:r>
            <a:r>
              <a:rPr lang="en-US" sz="1800"/>
              <a:t>täglich</a:t>
            </a:r>
            <a:r>
              <a:rPr lang="en-US" sz="1800"/>
              <a:t> </a:t>
            </a:r>
            <a:r>
              <a:rPr lang="en-US" sz="1800"/>
              <a:t>leeren</a:t>
            </a:r>
            <a:r>
              <a:rPr lang="en-US" sz="1800"/>
              <a:t>!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Identifiziere</a:t>
            </a:r>
            <a:r>
              <a:rPr lang="en-US" sz="2200"/>
              <a:t> und </a:t>
            </a:r>
            <a:r>
              <a:rPr lang="en-US" sz="2200"/>
              <a:t>beachte</a:t>
            </a:r>
            <a:r>
              <a:rPr lang="en-US" sz="2200"/>
              <a:t> die </a:t>
            </a:r>
            <a:r>
              <a:rPr lang="en-US" sz="2200"/>
              <a:t>Eingrenzungskriterien</a:t>
            </a:r>
            <a:endParaRPr lang="en-US" sz="2200"/>
          </a:p>
        </p:txBody>
      </p:sp>
      <p:pic>
        <p:nvPicPr>
          <p:cNvPr id="2" name="Grafik 1" descr="Denk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2479" y="1968685"/>
            <a:ext cx="3995918" cy="39959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Wochenüberblick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sz="2200"/>
              <a:t>Trage</a:t>
            </a:r>
            <a:r>
              <a:rPr lang="en-US" sz="2200"/>
              <a:t> </a:t>
            </a:r>
            <a:r>
              <a:rPr lang="en-US" sz="2200"/>
              <a:t>einen</a:t>
            </a:r>
            <a:r>
              <a:rPr lang="en-US" sz="2200"/>
              <a:t> </a:t>
            </a:r>
            <a:r>
              <a:rPr lang="en-US" sz="2200"/>
              <a:t>festen</a:t>
            </a:r>
            <a:r>
              <a:rPr lang="en-US" sz="2200"/>
              <a:t> </a:t>
            </a:r>
            <a:r>
              <a:rPr lang="en-US" sz="2200"/>
              <a:t>Termin</a:t>
            </a:r>
            <a:r>
              <a:rPr lang="en-US" sz="2200"/>
              <a:t> in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/>
              <a:t>Kalender</a:t>
            </a:r>
            <a:r>
              <a:rPr lang="en-US" sz="2200"/>
              <a:t> </a:t>
            </a:r>
            <a:r>
              <a:rPr lang="en-US" sz="2200"/>
              <a:t>ein</a:t>
            </a:r>
            <a:endParaRPr lang="en-US" sz="2200"/>
          </a:p>
          <a:p>
            <a:pPr>
              <a:spcBef>
                <a:spcPts val="600"/>
              </a:spcBef>
              <a:defRPr/>
            </a:pPr>
            <a:r>
              <a:rPr lang="en-US" sz="2200"/>
              <a:t>Die </a:t>
            </a:r>
            <a:r>
              <a:rPr lang="en-US" sz="2200"/>
              <a:t>ersten</a:t>
            </a:r>
            <a:r>
              <a:rPr lang="en-US" sz="2200"/>
              <a:t> Male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alles</a:t>
            </a:r>
            <a:r>
              <a:rPr lang="en-US" sz="2200"/>
              <a:t> </a:t>
            </a:r>
            <a:r>
              <a:rPr lang="en-US" sz="2200"/>
              <a:t>machen</a:t>
            </a:r>
            <a:r>
              <a:rPr lang="en-US" sz="2200"/>
              <a:t>, </a:t>
            </a:r>
            <a:r>
              <a:rPr lang="en-US" sz="2200"/>
              <a:t>eher</a:t>
            </a:r>
            <a:r>
              <a:rPr lang="en-US" sz="2200"/>
              <a:t> 30 min und </a:t>
            </a:r>
            <a:r>
              <a:rPr lang="en-US" sz="2200"/>
              <a:t>dafür</a:t>
            </a:r>
            <a:r>
              <a:rPr lang="en-US" sz="2200"/>
              <a:t> </a:t>
            </a:r>
            <a:r>
              <a:rPr lang="en-US" sz="2200"/>
              <a:t>volle</a:t>
            </a:r>
            <a:r>
              <a:rPr lang="en-US" sz="2200"/>
              <a:t> </a:t>
            </a:r>
            <a:r>
              <a:rPr lang="en-US" sz="2200"/>
              <a:t>Konzentration</a:t>
            </a:r>
            <a:r>
              <a:rPr lang="en-US" sz="2200"/>
              <a:t>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200"/>
              <a:t>Privat und Arbeit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getrennt</a:t>
            </a:r>
            <a:r>
              <a:rPr lang="en-US" sz="2200"/>
              <a:t> </a:t>
            </a:r>
            <a:r>
              <a:rPr lang="en-US" sz="2200"/>
              <a:t>durchführen</a:t>
            </a:r>
            <a:endParaRPr lang="en-US" sz="2200"/>
          </a:p>
        </p:txBody>
      </p:sp>
      <p:pic>
        <p:nvPicPr>
          <p:cNvPr id="11" name="Grafik 10" descr="Ein Bild, das Clipart, Cartoon, Darstellung, Kuns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65215" y="3429000"/>
            <a:ext cx="300990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Identifiziere und beachte </a:t>
            </a:r>
            <a:br>
              <a:rPr lang="de-DE" sz="4000">
                <a:solidFill>
                  <a:srgbClr val="FFFFFF"/>
                </a:solidFill>
              </a:rPr>
            </a:br>
            <a:r>
              <a:rPr lang="de-DE" sz="4000">
                <a:solidFill>
                  <a:srgbClr val="FFFFFF"/>
                </a:solidFill>
              </a:rPr>
              <a:t>die Eingrenzungskriterien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Kontext</a:t>
            </a:r>
            <a:r>
              <a:rPr lang="en-US" sz="2200"/>
              <a:t> – Wo bin ich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</a:t>
            </a:r>
            <a:r>
              <a:rPr lang="en-US" sz="2200"/>
              <a:t>Welche</a:t>
            </a:r>
            <a:r>
              <a:rPr lang="en-US" sz="2200"/>
              <a:t> </a:t>
            </a:r>
            <a:r>
              <a:rPr lang="en-US" sz="2200"/>
              <a:t>Restriktionen</a:t>
            </a:r>
            <a:r>
              <a:rPr lang="en-US" sz="2200"/>
              <a:t> </a:t>
            </a:r>
            <a:r>
              <a:rPr lang="en-US" sz="2200"/>
              <a:t>oder</a:t>
            </a:r>
            <a:r>
              <a:rPr lang="en-US" sz="2200"/>
              <a:t> </a:t>
            </a:r>
            <a:r>
              <a:rPr lang="en-US" sz="2200"/>
              <a:t>Einschränkungen</a:t>
            </a:r>
            <a:r>
              <a:rPr lang="en-US" sz="2200"/>
              <a:t> </a:t>
            </a:r>
            <a:r>
              <a:rPr lang="en-US" sz="2200"/>
              <a:t>sind</a:t>
            </a:r>
            <a:r>
              <a:rPr lang="en-US" sz="2200"/>
              <a:t> </a:t>
            </a:r>
            <a:r>
              <a:rPr lang="en-US" sz="2200"/>
              <a:t>damit</a:t>
            </a:r>
            <a:r>
              <a:rPr lang="en-US" sz="2200"/>
              <a:t> </a:t>
            </a:r>
            <a:r>
              <a:rPr lang="en-US" sz="2200"/>
              <a:t>verbunden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Zeit </a:t>
            </a:r>
            <a:r>
              <a:rPr lang="en-US" sz="2200"/>
              <a:t>– Wie </a:t>
            </a:r>
            <a:r>
              <a:rPr lang="en-US" sz="2200"/>
              <a:t>viel</a:t>
            </a:r>
            <a:r>
              <a:rPr lang="en-US" sz="2200"/>
              <a:t> Zeit </a:t>
            </a:r>
            <a:r>
              <a:rPr lang="en-US" sz="2200"/>
              <a:t>habe</a:t>
            </a:r>
            <a:r>
              <a:rPr lang="en-US" sz="2200"/>
              <a:t> ich </a:t>
            </a:r>
            <a:r>
              <a:rPr lang="en-US" sz="2200"/>
              <a:t>zur</a:t>
            </a:r>
            <a:r>
              <a:rPr lang="en-US" sz="2200"/>
              <a:t> </a:t>
            </a:r>
            <a:r>
              <a:rPr lang="en-US" sz="2200"/>
              <a:t>Verfügung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</a:t>
            </a:r>
            <a:r>
              <a:rPr lang="en-US" sz="2200" b="1"/>
              <a:t>Energie</a:t>
            </a:r>
            <a:r>
              <a:rPr lang="en-US" sz="2200" b="1"/>
              <a:t> </a:t>
            </a:r>
            <a:r>
              <a:rPr lang="en-US" sz="2200"/>
              <a:t>– Wie </a:t>
            </a:r>
            <a:r>
              <a:rPr lang="en-US" sz="2200"/>
              <a:t>steht</a:t>
            </a:r>
            <a:r>
              <a:rPr lang="en-US" sz="2200"/>
              <a:t> es um </a:t>
            </a:r>
            <a:r>
              <a:rPr lang="en-US" sz="2200"/>
              <a:t>mein</a:t>
            </a:r>
            <a:r>
              <a:rPr lang="en-US" sz="2200"/>
              <a:t> </a:t>
            </a:r>
            <a:r>
              <a:rPr lang="en-US" sz="2200"/>
              <a:t>Energieniveau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Und </a:t>
            </a:r>
            <a:r>
              <a:rPr lang="en-US" sz="2200"/>
              <a:t>wofür</a:t>
            </a:r>
            <a:r>
              <a:rPr lang="en-US" sz="2200"/>
              <a:t> </a:t>
            </a:r>
            <a:r>
              <a:rPr lang="en-US" sz="2200"/>
              <a:t>reicht</a:t>
            </a:r>
            <a:r>
              <a:rPr lang="en-US" sz="2200"/>
              <a:t> </a:t>
            </a:r>
            <a:r>
              <a:rPr lang="en-US" sz="2200"/>
              <a:t>meine</a:t>
            </a:r>
            <a:r>
              <a:rPr lang="en-US" sz="2200"/>
              <a:t> </a:t>
            </a:r>
            <a:r>
              <a:rPr lang="en-US" sz="2200"/>
              <a:t>Energie</a:t>
            </a:r>
            <a:r>
              <a:rPr lang="en-US" sz="2200"/>
              <a:t> in </a:t>
            </a:r>
            <a:r>
              <a:rPr lang="en-US" sz="2200"/>
              <a:t>diesem</a:t>
            </a:r>
            <a:r>
              <a:rPr lang="en-US" sz="2200"/>
              <a:t> </a:t>
            </a:r>
            <a:r>
              <a:rPr lang="en-US" sz="2200"/>
              <a:t>Augenblick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Priorität</a:t>
            </a:r>
            <a:r>
              <a:rPr lang="en-US" sz="2200" b="1"/>
              <a:t> </a:t>
            </a:r>
            <a:r>
              <a:rPr lang="en-US" sz="2200"/>
              <a:t>– Was </a:t>
            </a:r>
            <a:r>
              <a:rPr lang="en-US" sz="2200"/>
              <a:t>ist</a:t>
            </a:r>
            <a:r>
              <a:rPr lang="en-US" sz="2200"/>
              <a:t> das </a:t>
            </a:r>
            <a:r>
              <a:rPr lang="en-US" sz="2200"/>
              <a:t>Wichtigste</a:t>
            </a:r>
            <a:r>
              <a:rPr lang="en-US" sz="2200"/>
              <a:t>, was ich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 </a:t>
            </a:r>
            <a:r>
              <a:rPr lang="en-US" sz="2200"/>
              <a:t>mit</a:t>
            </a:r>
            <a:r>
              <a:rPr lang="en-US" sz="2200"/>
              <a:t> der </a:t>
            </a:r>
            <a:r>
              <a:rPr lang="en-US" sz="2200"/>
              <a:t>verfügbaren</a:t>
            </a:r>
            <a:r>
              <a:rPr lang="en-US" sz="2200"/>
              <a:t> Zeit und </a:t>
            </a:r>
            <a:r>
              <a:rPr lang="en-US" sz="2200"/>
              <a:t>Energie</a:t>
            </a:r>
            <a:r>
              <a:rPr lang="en-US" sz="2200"/>
              <a:t> </a:t>
            </a:r>
            <a:r>
              <a:rPr lang="en-US" sz="2200"/>
              <a:t>erledigen</a:t>
            </a:r>
            <a:r>
              <a:rPr lang="en-US" sz="2200"/>
              <a:t> </a:t>
            </a:r>
            <a:r>
              <a:rPr lang="en-US" sz="2200"/>
              <a:t>kann</a:t>
            </a:r>
            <a:r>
              <a:rPr lang="en-US" sz="2200"/>
              <a:t>?</a:t>
            </a:r>
            <a:endParaRPr/>
          </a:p>
          <a:p>
            <a:pPr lvl="1">
              <a:spcBef>
                <a:spcPts val="600"/>
              </a:spcBef>
              <a:buFont typeface="Wingdings"/>
              <a:buChar char="Ø"/>
              <a:defRPr/>
            </a:pPr>
            <a:r>
              <a:rPr lang="en-US" sz="1800"/>
              <a:t>Merke: </a:t>
            </a:r>
            <a:r>
              <a:rPr lang="en-US" sz="1800" i="1"/>
              <a:t>Du </a:t>
            </a:r>
            <a:r>
              <a:rPr lang="en-US" sz="1800" i="1"/>
              <a:t>setzt</a:t>
            </a:r>
            <a:r>
              <a:rPr lang="en-US" sz="1800" i="1"/>
              <a:t> </a:t>
            </a:r>
            <a:r>
              <a:rPr lang="en-US" sz="1800" i="1"/>
              <a:t>keine</a:t>
            </a:r>
            <a:r>
              <a:rPr lang="en-US" sz="1800" i="1"/>
              <a:t> </a:t>
            </a:r>
            <a:r>
              <a:rPr lang="en-US" sz="1800" i="1"/>
              <a:t>Prioritäten</a:t>
            </a:r>
            <a:r>
              <a:rPr lang="en-US" sz="1800" i="1"/>
              <a:t>, du hast </a:t>
            </a:r>
            <a:r>
              <a:rPr lang="en-US" sz="1800" i="1"/>
              <a:t>welche</a:t>
            </a:r>
            <a:r>
              <a:rPr lang="en-US" sz="1800" i="1"/>
              <a:t>!</a:t>
            </a:r>
            <a:endParaRPr/>
          </a:p>
        </p:txBody>
      </p:sp>
      <p:pic>
        <p:nvPicPr>
          <p:cNvPr id="2" name="Grafik 1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52616" y="395237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Erledigen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 b="1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Huhn, zu allem bereit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387842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Checkliste</a:t>
            </a:r>
            <a:r>
              <a:rPr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Erledigen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658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5. Erledigen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  <a:defRPr/>
            </a:pPr>
            <a:r>
              <a:rPr lang="en-US" sz="2400"/>
              <a:t>Empfohlene</a:t>
            </a:r>
            <a:r>
              <a:rPr lang="en-US" sz="2400"/>
              <a:t> </a:t>
            </a:r>
            <a:r>
              <a:rPr lang="en-US" sz="2400"/>
              <a:t>Aktivitäten</a:t>
            </a:r>
            <a:r>
              <a:rPr lang="en-US" sz="2400"/>
              <a:t> </a:t>
            </a:r>
            <a:r>
              <a:rPr lang="en-US" sz="2400"/>
              <a:t>zur</a:t>
            </a:r>
            <a:r>
              <a:rPr lang="en-US" sz="2400"/>
              <a:t> </a:t>
            </a:r>
            <a:r>
              <a:rPr lang="en-US" sz="2400"/>
              <a:t>Entscheidung</a:t>
            </a:r>
            <a:r>
              <a:rPr lang="en-US" sz="2400"/>
              <a:t>, an was du </a:t>
            </a:r>
            <a:r>
              <a:rPr lang="en-US" sz="2400"/>
              <a:t>arbeitest</a:t>
            </a:r>
            <a:r>
              <a:rPr lang="en-US" sz="2400"/>
              <a:t>: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000" b="1"/>
              <a:t>Jeden</a:t>
            </a:r>
            <a:r>
              <a:rPr lang="en-US" sz="2000" b="1"/>
              <a:t> </a:t>
            </a:r>
            <a:r>
              <a:rPr lang="en-US" sz="2000"/>
              <a:t>Morgen </a:t>
            </a:r>
            <a:r>
              <a:rPr lang="en-US" sz="2000"/>
              <a:t>oder</a:t>
            </a:r>
            <a:r>
              <a:rPr lang="en-US" sz="2000"/>
              <a:t> </a:t>
            </a:r>
            <a:r>
              <a:rPr lang="en-US" sz="2000"/>
              <a:t>Vorabend</a:t>
            </a:r>
            <a:r>
              <a:rPr lang="en-US" sz="2000"/>
              <a:t> </a:t>
            </a:r>
            <a:r>
              <a:rPr lang="en-US" sz="2000"/>
              <a:t>werde</a:t>
            </a:r>
            <a:r>
              <a:rPr lang="en-US" sz="2000"/>
              <a:t> ich </a:t>
            </a:r>
            <a:r>
              <a:rPr lang="en-US" sz="2000"/>
              <a:t>eine</a:t>
            </a:r>
            <a:r>
              <a:rPr lang="en-US" sz="2000"/>
              <a:t> </a:t>
            </a:r>
            <a:r>
              <a:rPr lang="en-US" sz="2000"/>
              <a:t>tägliche</a:t>
            </a:r>
            <a:r>
              <a:rPr lang="en-US" sz="2000"/>
              <a:t> </a:t>
            </a:r>
            <a:r>
              <a:rPr lang="en-US" sz="2000"/>
              <a:t>Durchsicht</a:t>
            </a:r>
            <a:r>
              <a:rPr lang="en-US" sz="2000"/>
              <a:t> </a:t>
            </a:r>
            <a:r>
              <a:rPr lang="en-US" sz="2000"/>
              <a:t>vornehmen</a:t>
            </a:r>
            <a:r>
              <a:rPr lang="en-US" sz="2000"/>
              <a:t>, </a:t>
            </a:r>
            <a:r>
              <a:rPr lang="en-US" sz="2000"/>
              <a:t>indem</a:t>
            </a:r>
            <a:r>
              <a:rPr lang="en-US" sz="2000"/>
              <a:t> ich </a:t>
            </a:r>
            <a:r>
              <a:rPr lang="en-US" sz="2000"/>
              <a:t>meinem</a:t>
            </a:r>
            <a:r>
              <a:rPr lang="en-US" sz="2000"/>
              <a:t> </a:t>
            </a:r>
            <a:r>
              <a:rPr lang="en-US" sz="2000" b="1"/>
              <a:t>Terminkalender</a:t>
            </a:r>
            <a:r>
              <a:rPr lang="en-US" sz="2000"/>
              <a:t> und </a:t>
            </a:r>
            <a:r>
              <a:rPr lang="en-US" sz="2000"/>
              <a:t>meine</a:t>
            </a:r>
            <a:r>
              <a:rPr lang="en-US" sz="2000"/>
              <a:t> </a:t>
            </a:r>
            <a:r>
              <a:rPr lang="en-US" sz="2000" b="1"/>
              <a:t>Nächste-Schritte-Liste</a:t>
            </a:r>
            <a:r>
              <a:rPr lang="en-US" sz="2000"/>
              <a:t>(n) </a:t>
            </a:r>
            <a:r>
              <a:rPr lang="en-US" sz="2000"/>
              <a:t>durchgehe</a:t>
            </a:r>
            <a:r>
              <a:rPr lang="en-US" sz="2000"/>
              <a:t>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000"/>
              <a:t>Für das </a:t>
            </a:r>
            <a:r>
              <a:rPr lang="en-US" sz="2000" b="1"/>
              <a:t>Verarbeiten</a:t>
            </a:r>
            <a:r>
              <a:rPr lang="en-US" sz="2000"/>
              <a:t> und das </a:t>
            </a:r>
            <a:r>
              <a:rPr lang="en-US" sz="2000" b="1"/>
              <a:t>Organisieren</a:t>
            </a:r>
            <a:r>
              <a:rPr lang="en-US" sz="2000"/>
              <a:t> </a:t>
            </a:r>
            <a:r>
              <a:rPr lang="en-US" sz="2000"/>
              <a:t>aller</a:t>
            </a:r>
            <a:r>
              <a:rPr lang="en-US" sz="2000"/>
              <a:t> neu </a:t>
            </a:r>
            <a:r>
              <a:rPr lang="en-US" sz="2000"/>
              <a:t>auftretenden</a:t>
            </a:r>
            <a:r>
              <a:rPr lang="en-US" sz="2000"/>
              <a:t> </a:t>
            </a:r>
            <a:r>
              <a:rPr lang="en-US" sz="2000"/>
              <a:t>Elemente</a:t>
            </a:r>
            <a:r>
              <a:rPr lang="en-US" sz="2000"/>
              <a:t> </a:t>
            </a:r>
            <a:r>
              <a:rPr lang="en-US" sz="2000"/>
              <a:t>werde</a:t>
            </a:r>
            <a:r>
              <a:rPr lang="en-US" sz="2000"/>
              <a:t> ich </a:t>
            </a:r>
            <a:r>
              <a:rPr lang="en-US" sz="2000" b="1"/>
              <a:t>Zeit </a:t>
            </a:r>
            <a:r>
              <a:rPr lang="en-US" sz="2000" b="1"/>
              <a:t>einplanen</a:t>
            </a:r>
            <a:r>
              <a:rPr lang="en-US" sz="2000" b="1"/>
              <a:t> </a:t>
            </a:r>
            <a:r>
              <a:rPr lang="en-US" sz="2000"/>
              <a:t>(</a:t>
            </a:r>
            <a:r>
              <a:rPr lang="en-US" sz="2000"/>
              <a:t>typischerweise</a:t>
            </a:r>
            <a:r>
              <a:rPr lang="en-US" sz="2000"/>
              <a:t> 60 bis 90 </a:t>
            </a:r>
            <a:r>
              <a:rPr lang="en-US" sz="2000"/>
              <a:t>Minuten</a:t>
            </a:r>
            <a:r>
              <a:rPr lang="en-US" sz="2000"/>
              <a:t> </a:t>
            </a:r>
            <a:r>
              <a:rPr lang="en-US" sz="2000"/>
              <a:t>täglich</a:t>
            </a:r>
            <a:r>
              <a:rPr lang="en-US" sz="2000"/>
              <a:t>).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000"/>
              <a:t>Um mir die </a:t>
            </a:r>
            <a:r>
              <a:rPr lang="en-US" sz="2000" b="1"/>
              <a:t>Entscheidung</a:t>
            </a:r>
            <a:r>
              <a:rPr lang="en-US" sz="2000" b="1"/>
              <a:t> </a:t>
            </a:r>
            <a:r>
              <a:rPr lang="en-US" sz="2000" b="1"/>
              <a:t>zu</a:t>
            </a:r>
            <a:r>
              <a:rPr lang="en-US" sz="2000" b="1"/>
              <a:t> </a:t>
            </a:r>
            <a:r>
              <a:rPr lang="en-US" sz="2000" b="1"/>
              <a:t>erleichtern</a:t>
            </a:r>
            <a:r>
              <a:rPr lang="en-US" sz="2000"/>
              <a:t>, was </a:t>
            </a:r>
            <a:r>
              <a:rPr lang="en-US" sz="2000"/>
              <a:t>jetzt</a:t>
            </a:r>
            <a:r>
              <a:rPr lang="en-US" sz="2000"/>
              <a:t> </a:t>
            </a:r>
            <a:r>
              <a:rPr lang="en-US" sz="2000"/>
              <a:t>zu</a:t>
            </a:r>
            <a:r>
              <a:rPr lang="en-US" sz="2000"/>
              <a:t> tun </a:t>
            </a:r>
            <a:r>
              <a:rPr lang="en-US" sz="2000"/>
              <a:t>ist</a:t>
            </a:r>
            <a:r>
              <a:rPr lang="en-US" sz="2000"/>
              <a:t>, </a:t>
            </a:r>
            <a:r>
              <a:rPr lang="en-US" sz="2000"/>
              <a:t>werde</a:t>
            </a:r>
            <a:r>
              <a:rPr lang="en-US" sz="2000"/>
              <a:t> ich die </a:t>
            </a:r>
            <a:r>
              <a:rPr lang="en-US" sz="2000"/>
              <a:t>vier</a:t>
            </a:r>
            <a:r>
              <a:rPr lang="en-US" sz="2000"/>
              <a:t> </a:t>
            </a:r>
            <a:r>
              <a:rPr lang="en-US" sz="2000"/>
              <a:t>folgenden</a:t>
            </a:r>
            <a:r>
              <a:rPr lang="en-US" sz="2000"/>
              <a:t> </a:t>
            </a:r>
            <a:r>
              <a:rPr lang="en-US" sz="2000" b="1"/>
              <a:t>Eingrenzungskriterien</a:t>
            </a:r>
            <a:r>
              <a:rPr lang="en-US" sz="2000"/>
              <a:t> </a:t>
            </a:r>
            <a:r>
              <a:rPr lang="en-US" sz="2000"/>
              <a:t>nutzen</a:t>
            </a:r>
            <a:r>
              <a:rPr lang="en-US" sz="2000"/>
              <a:t>: </a:t>
            </a:r>
            <a:r>
              <a:rPr lang="en-US" sz="2000"/>
              <a:t>Kontext</a:t>
            </a:r>
            <a:r>
              <a:rPr lang="en-US" sz="2000"/>
              <a:t>, </a:t>
            </a:r>
            <a:r>
              <a:rPr lang="en-US" sz="2000"/>
              <a:t>verfügbare</a:t>
            </a:r>
            <a:r>
              <a:rPr lang="en-US" sz="2000"/>
              <a:t> Zeit, </a:t>
            </a:r>
            <a:r>
              <a:rPr lang="en-US" sz="2000"/>
              <a:t>verfügbare</a:t>
            </a:r>
            <a:r>
              <a:rPr lang="en-US" sz="2000"/>
              <a:t> </a:t>
            </a:r>
            <a:r>
              <a:rPr lang="en-US" sz="2000"/>
              <a:t>Energie</a:t>
            </a:r>
            <a:r>
              <a:rPr lang="en-US" sz="2000"/>
              <a:t> und </a:t>
            </a:r>
            <a:r>
              <a:rPr lang="en-US" sz="2000"/>
              <a:t>Priorität</a:t>
            </a:r>
            <a:r>
              <a:rPr lang="en-US" sz="2000"/>
              <a:t>.</a:t>
            </a:r>
            <a:endParaRPr/>
          </a:p>
        </p:txBody>
      </p:sp>
      <p:pic>
        <p:nvPicPr>
          <p:cNvPr id="3" name="Grafik 2" descr="Faszinier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93813" y="4093103"/>
            <a:ext cx="2500313" cy="250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978567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46786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90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64430179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10098565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9" y="0"/>
            <a:ext cx="11732645" cy="1597432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3934058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Tipps und Tricks</a:t>
            </a:r>
            <a:endParaRPr lang="de-DE" sz="4000">
              <a:solidFill>
                <a:srgbClr val="FFFFFF"/>
              </a:solidFill>
            </a:endParaRPr>
          </a:p>
        </p:txBody>
      </p:sp>
      <p:pic>
        <p:nvPicPr>
          <p:cNvPr id="1995216697" name="Grafik 8" descr="Schuld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730293" y="1100475"/>
            <a:ext cx="6154923" cy="6154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Rectangle 3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767923" y="3588084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Freeform: Shape 3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20635412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 fill="norm" stroke="1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806825" y="457201"/>
            <a:ext cx="284480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defRPr/>
            </a:pPr>
            <a:r>
              <a:rPr lang="en-US" sz="4000">
                <a:solidFill>
                  <a:srgbClr val="FFFFFF"/>
                </a:solidFill>
              </a:rPr>
              <a:t>Fertig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4649245" y="669363"/>
            <a:ext cx="3290579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defRPr/>
            </a:pPr>
            <a:r>
              <a:rPr lang="en-US" sz="2000"/>
              <a:t>Allen, D. (2021).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Das Workbook</a:t>
            </a:r>
            <a:r>
              <a:rPr lang="en-US" sz="2000"/>
              <a:t>. Piper. ISBN: </a:t>
            </a:r>
            <a:r>
              <a:rPr lang="en-US" sz="2000" u="sng">
                <a:hlinkClick r:id="rId2" tooltip="https://www.piper.de/buecher/wie-ich-die-dinge-geregelt-kriege-das-workbook-isbn-978-3-492-06210-7"/>
              </a:rPr>
              <a:t>978-3-492-06210-7</a:t>
            </a:r>
            <a:endParaRPr lang="en-US" sz="2000"/>
          </a:p>
          <a:p>
            <a:pPr marL="0">
              <a:defRPr/>
            </a:pPr>
            <a:r>
              <a:rPr lang="en-US" sz="2000"/>
              <a:t>Allen, D. (2020).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</a:t>
            </a:r>
            <a:r>
              <a:rPr lang="en-US" sz="2000" i="1"/>
              <a:t>Selbstmanagement</a:t>
            </a:r>
            <a:r>
              <a:rPr lang="en-US" sz="2000" i="1"/>
              <a:t> für den </a:t>
            </a:r>
            <a:r>
              <a:rPr lang="en-US" sz="2000" i="1"/>
              <a:t>Alltag</a:t>
            </a:r>
            <a:r>
              <a:rPr lang="en-US" sz="2000"/>
              <a:t>. Piper. ISBN: </a:t>
            </a:r>
            <a:r>
              <a:rPr lang="en-US" sz="2000" u="sng">
                <a:hlinkClick r:id="rId3" tooltip="https://www.piper.de/buecher/wie-ich-die-dinge-geregelt-kriege-isbn-978-3-492-30720-8"/>
              </a:rPr>
              <a:t>978-3-492-30720-8</a:t>
            </a:r>
            <a:endParaRPr lang="en-US" sz="2000"/>
          </a:p>
        </p:txBody>
      </p:sp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467859" y="946485"/>
            <a:ext cx="2823586" cy="2289394"/>
          </a:xfrm>
          <a:prstGeom prst="rect">
            <a:avLst/>
          </a:prstGeom>
        </p:spPr>
      </p:pic>
      <p:pic>
        <p:nvPicPr>
          <p:cNvPr id="4" name="Grafik 3" descr="Gut Gemacht Huhn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682034" y="3589863"/>
            <a:ext cx="2395235" cy="2395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67" name="Grafik 66" descr="Gut Gemacht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69" name="Grafik 68" descr="Huhn Liebe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63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71" name="Grafik 70" descr="Denkend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73" name="Grafik 72" descr="Traurig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75" name="Grafik 74" descr="Rei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Huhn, zu allem ber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Überwältigt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Nicht beeindruckte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Daumen hoch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Charmant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Hühner-Freundschaft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Schuldig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Mü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Huhn LOL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Neugierig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Sie Beobachtend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Erschöpft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Faszinier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4413" y="890588"/>
            <a:ext cx="2500313" cy="2500313"/>
          </a:xfrm>
          <a:prstGeom prst="rect">
            <a:avLst/>
          </a:prstGeom>
        </p:spPr>
      </p:pic>
      <p:pic>
        <p:nvPicPr>
          <p:cNvPr id="9" name="Grafik 8" descr="Feiernd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84575" y="890588"/>
            <a:ext cx="2500313" cy="2500313"/>
          </a:xfrm>
          <a:prstGeom prst="rect">
            <a:avLst/>
          </a:prstGeom>
        </p:spPr>
      </p:pic>
      <p:pic>
        <p:nvPicPr>
          <p:cNvPr id="11" name="Grafik 10" descr="Heulen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4413" y="3460750"/>
            <a:ext cx="2500313" cy="2500313"/>
          </a:xfrm>
          <a:prstGeom prst="rect">
            <a:avLst/>
          </a:prstGeom>
        </p:spPr>
      </p:pic>
      <p:pic>
        <p:nvPicPr>
          <p:cNvPr id="5" name="Inhaltsplatzhalter 4" descr="Hühner-Diskussio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3584575" y="3460750"/>
            <a:ext cx="2500313" cy="2500313"/>
          </a:xfrm>
          <a:prstGeom prst="rect">
            <a:avLst/>
          </a:prstGeom>
        </p:spPr>
      </p:pic>
      <p:pic>
        <p:nvPicPr>
          <p:cNvPr id="13" name="Grafik 12" descr="Huhn Filmzeit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154738" y="890588"/>
            <a:ext cx="2500313" cy="2500313"/>
          </a:xfrm>
          <a:prstGeom prst="rect">
            <a:avLst/>
          </a:prstGeom>
        </p:spPr>
      </p:pic>
      <p:pic>
        <p:nvPicPr>
          <p:cNvPr id="15" name="Grafik 14" descr="Huhn aufwache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154738" y="3460750"/>
            <a:ext cx="2500313" cy="2500313"/>
          </a:xfrm>
          <a:prstGeom prst="rect">
            <a:avLst/>
          </a:prstGeom>
        </p:spPr>
      </p:pic>
      <p:pic>
        <p:nvPicPr>
          <p:cNvPr id="17" name="Grafik 16" descr="Fre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724900" y="890588"/>
            <a:ext cx="2500313" cy="2500313"/>
          </a:xfrm>
          <a:prstGeom prst="rect">
            <a:avLst/>
          </a:prstGeom>
        </p:spPr>
      </p:pic>
      <p:pic>
        <p:nvPicPr>
          <p:cNvPr id="19" name="Grafik 18" descr="Huhn Masterplan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8724900" y="3460750"/>
            <a:ext cx="2500313" cy="250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82494" y="630676"/>
            <a:ext cx="3182566" cy="3182566"/>
          </a:xfrm>
          <a:prstGeom prst="rect">
            <a:avLst/>
          </a:prstGeom>
        </p:spPr>
      </p:pic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61421" y="630675"/>
            <a:ext cx="352425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ONLYOFFICE/7.4.0.163</Application>
  <DocSecurity>0</DocSecurity>
  <PresentationFormat>Breitbild</PresentationFormat>
  <Paragraphs>0</Paragraphs>
  <Slides>27</Slides>
  <Notes>27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ist GTD?</dc:title>
  <dc:subject/>
  <dc:creator>Tamara Szecsey</dc:creator>
  <cp:keywords/>
  <dc:description/>
  <dc:identifier/>
  <dc:language/>
  <cp:lastModifiedBy/>
  <cp:revision>29</cp:revision>
  <dcterms:created xsi:type="dcterms:W3CDTF">2023-01-23T14:42:01Z</dcterms:created>
  <dcterms:modified xsi:type="dcterms:W3CDTF">2023-07-06T21:05:11Z</dcterms:modified>
  <cp:category/>
  <cp:contentStatus/>
  <cp:version/>
</cp:coreProperties>
</file>