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36.xml" ContentType="application/vnd.openxmlformats-officedocument.presentationml.slide+xml"/>
  <Override PartName="/ppt/slides/slide32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29.xml" ContentType="application/vnd.openxmlformats-officedocument.presentationml.slide+xml"/>
  <Override PartName="/ppt/slides/slide25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17.xml" ContentType="application/vnd.openxmlformats-officedocument.presentationml.slide+xml"/>
  <Override PartName="/ppt/slides/slide13.xml" ContentType="application/vnd.openxmlformats-officedocument.presentationml.slide+xml"/>
  <Override PartName="/ppt/slides/slide20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21.xml" ContentType="application/vnd.openxmlformats-officedocument.presentationml.slide+xml"/>
  <Override PartName="/ppt/slides/slide6.xml" ContentType="application/vnd.openxmlformats-officedocument.presentationml.slide+xml"/>
  <Override PartName="/ppt/slides/slide33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35.xml" ContentType="application/vnd.openxmlformats-officedocument.presentationml.slide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4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slides/slide24.xml" ContentType="application/vnd.openxmlformats-officedocument.presentationml.slide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28.xml" ContentType="application/vnd.openxmlformats-officedocument.presentationml.slid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s/slide34.xml" ContentType="application/vnd.openxmlformats-officedocument.presentationml.slide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40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</p:sldIdLst>
  <p:sldSz cx="12192000" cy="6858000"/>
  <p:notesSz cx="12192000" cy="6858000"/>
  <p:defaultTextStyle>
    <a:defPPr>
      <a:defRPr lang="de-DE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78" d="100"/>
          <a:sy n="78" d="100"/>
        </p:scale>
        <p:origin x="293" y="62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1" Type="http://schemas.openxmlformats.org/officeDocument/2006/relationships/presProps" Target="presProps.xml" /><Relationship Id="rId42" Type="http://schemas.openxmlformats.org/officeDocument/2006/relationships/tableStyles" Target="tableStyles.xml" /><Relationship Id="rId43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TO DO: Text zu Bild von Maw und Mara schreiben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1354631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288964426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TO DO: Entweder gelben Teil raus oder anders hervorheben, weil das zu GTD gehört</a:t>
            </a:r>
            <a:endParaRPr/>
          </a:p>
        </p:txBody>
      </p:sp>
      <p:sp>
        <p:nvSpPr>
          <p:cNvPr id="1764738147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Gern anpassen und überarbeiten, ist nur ne Draft-Basis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53234268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518224542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 sz="12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Gern anpassen und überarbeiten, ist nur ne Draft-Basis</a:t>
            </a:r>
            <a:endParaRPr/>
          </a:p>
        </p:txBody>
      </p:sp>
      <p:sp>
        <p:nvSpPr>
          <p:cNvPr id="238574859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 sz="12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Gern anpassen und überarbeiten, ist nur ne Draft-Basis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00492967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0208309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 sz="12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Gern anpassen und überarbeiten, ist nur ne Draft-Basis. Oder löschen</a:t>
            </a:r>
            <a:endParaRPr/>
          </a:p>
        </p:txBody>
      </p:sp>
      <p:sp>
        <p:nvSpPr>
          <p:cNvPr id="1828600289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7701715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84363507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 sz="12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Gern anpassen und überarbeiten, ist nur ne Draft-Basis</a:t>
            </a:r>
            <a:endParaRPr/>
          </a:p>
        </p:txBody>
      </p:sp>
      <p:sp>
        <p:nvSpPr>
          <p:cNvPr id="14051430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3246326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701340798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 sz="12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Gern anpassen und verschieben, ist nur ne Basis</a:t>
            </a:r>
            <a:endParaRPr/>
          </a:p>
        </p:txBody>
      </p:sp>
      <p:sp>
        <p:nvSpPr>
          <p:cNvPr id="118886496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Zweite Folie danach mit Tool Links usw. 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Titelfoli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DE"/>
              <a:t>Master-Untertitelformat bearbeiten</a:t>
            </a:r>
            <a:endParaRPr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Titel und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Abschnitts-&#10;überschri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Zwei Inhal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Vergleich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Nur Tite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Le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Inhalt mit Überschri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Bild mit Überschri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Titel und vertikaler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Vertikaler Titel u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29C4CEE-1005-4A56-9FD1-F7C5D1167ED7}" type="datetimeFigureOut">
              <a:rPr lang="de-DE"/>
              <a:t/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FB47E1F-6F31-44EB-B1D1-FAEC22551B87}" type="slidenum">
              <a:rPr lang="de-DE"/>
              <a:t/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6.png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1.png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2.png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3.png"/><Relationship Id="rId4" Type="http://schemas.openxmlformats.org/officeDocument/2006/relationships/image" Target="../media/image24.png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media.ccc.de/v/jev22-5092-intro_to_time_organisation_concepts_and_useful_tricks" TargetMode="Externa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www.piper.de/buecher/wie-ich-die-dinge-geregelt-kriege-das-workbook-isbn-978-3-492-06210-7" TargetMode="External"/><Relationship Id="rId4" Type="http://schemas.openxmlformats.org/officeDocument/2006/relationships/hyperlink" Target="https://www.piper.de/buecher/wie-ich-die-dinge-geregelt-kriege-isbn-978-3-492-30720-8" TargetMode="External"/><Relationship Id="rId5" Type="http://schemas.openxmlformats.org/officeDocument/2006/relationships/image" Target="../media/image34.png"/><Relationship Id="rId6" Type="http://schemas.openxmlformats.org/officeDocument/2006/relationships/image" Target="../media/image35.png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35.png"/><Relationship Id="rId4" Type="http://schemas.openxmlformats.org/officeDocument/2006/relationships/image" Target="../media/image33.png"/><Relationship Id="rId5" Type="http://schemas.openxmlformats.org/officeDocument/2006/relationships/image" Target="../media/image10.png"/><Relationship Id="rId6" Type="http://schemas.openxmlformats.org/officeDocument/2006/relationships/image" Target="../media/image20.png"/><Relationship Id="rId7" Type="http://schemas.openxmlformats.org/officeDocument/2006/relationships/image" Target="../media/image36.png"/><Relationship Id="rId8" Type="http://schemas.openxmlformats.org/officeDocument/2006/relationships/image" Target="../media/image26.png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23.png"/><Relationship Id="rId4" Type="http://schemas.openxmlformats.org/officeDocument/2006/relationships/image" Target="../media/image6.png"/><Relationship Id="rId5" Type="http://schemas.openxmlformats.org/officeDocument/2006/relationships/image" Target="../media/image37.png"/><Relationship Id="rId6" Type="http://schemas.openxmlformats.org/officeDocument/2006/relationships/image" Target="../media/image38.png"/><Relationship Id="rId7" Type="http://schemas.openxmlformats.org/officeDocument/2006/relationships/image" Target="../media/image39.png"/><Relationship Id="rId8" Type="http://schemas.openxmlformats.org/officeDocument/2006/relationships/image" Target="../media/image32.png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5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8.png"/><Relationship Id="rId7" Type="http://schemas.openxmlformats.org/officeDocument/2006/relationships/image" Target="../media/image27.png"/><Relationship Id="rId8" Type="http://schemas.openxmlformats.org/officeDocument/2006/relationships/image" Target="../media/image42.png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43.png"/><Relationship Id="rId4" Type="http://schemas.openxmlformats.org/officeDocument/2006/relationships/image" Target="../media/image1.png"/><Relationship Id="rId5" Type="http://schemas.openxmlformats.org/officeDocument/2006/relationships/image" Target="../media/image31.png"/><Relationship Id="rId6" Type="http://schemas.openxmlformats.org/officeDocument/2006/relationships/image" Target="../media/image17.png"/><Relationship Id="rId7" Type="http://schemas.openxmlformats.org/officeDocument/2006/relationships/image" Target="../media/image44.png"/><Relationship Id="rId8" Type="http://schemas.openxmlformats.org/officeDocument/2006/relationships/image" Target="../media/image45.png"/><Relationship Id="rId9" Type="http://schemas.openxmlformats.org/officeDocument/2006/relationships/image" Target="../media/image46.png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Relationship Id="rId3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30186771" name="Titel 1"/>
          <p:cNvSpPr>
            <a:spLocks noGrp="1"/>
          </p:cNvSpPr>
          <p:nvPr>
            <p:ph type="title"/>
          </p:nvPr>
        </p:nvSpPr>
        <p:spPr bwMode="auto">
          <a:xfrm flipH="0" flipV="0">
            <a:off x="436956" y="5280161"/>
            <a:ext cx="7433641" cy="890379"/>
          </a:xfrm>
        </p:spPr>
        <p:txBody>
          <a:bodyPr vertOverflow="overflow" horzOverflow="overflow" vert="horz" wrap="square" lIns="91440" tIns="45720" rIns="91440" bIns="45720" numCol="1" spcCol="0" rtlCol="0" fromWordArt="0" anchor="b" anchorCtr="0" forceAA="0" upright="0" compatLnSpc="0">
            <a:normAutofit fontScale="95000" lnSpcReduction="1000"/>
          </a:bodyPr>
          <a:lstStyle/>
          <a:p>
            <a:pPr>
              <a:defRPr/>
            </a:pPr>
            <a:r>
              <a:rPr lang="de-DE" sz="4000"/>
              <a:t>Chaos im Kopf: Getting Things Done</a:t>
            </a:r>
            <a:endParaRPr/>
          </a:p>
        </p:txBody>
      </p:sp>
      <p:sp>
        <p:nvSpPr>
          <p:cNvPr id="131526983" name="Rectangle 4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89" flipH="1">
            <a:off x="8123332" y="-4"/>
            <a:ext cx="4092520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72756877" name="Rectangle 4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89" flipH="1">
            <a:off x="8123332" y="-1"/>
            <a:ext cx="4092520" cy="6400368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52564291" name="Rectangle 4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89" flipH="1">
            <a:off x="8123332" y="-21"/>
            <a:ext cx="4068666" cy="6400388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59722328" name="Rectangle 4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89" flipH="1">
            <a:off x="8123332" y="-9"/>
            <a:ext cx="3611466" cy="6857995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401952672" name="Grafik 10" descr="Heulend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7605734" y="-510161"/>
            <a:ext cx="5127715" cy="5127715"/>
          </a:xfrm>
          <a:prstGeom prst="rect">
            <a:avLst/>
          </a:prstGeom>
        </p:spPr>
      </p:pic>
      <p:pic>
        <p:nvPicPr>
          <p:cNvPr id="740575154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0" y="0"/>
            <a:ext cx="8126895" cy="45554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59190862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7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8979525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89" flipH="1">
            <a:off x="-2" y="0"/>
            <a:ext cx="8115305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22698957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7" y="0"/>
            <a:ext cx="4076697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04963749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8" y="0"/>
            <a:ext cx="11732645" cy="1597431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71099996" name="Titel 4"/>
          <p:cNvSpPr>
            <a:spLocks noGrp="1"/>
          </p:cNvSpPr>
          <p:nvPr>
            <p:ph type="title"/>
          </p:nvPr>
        </p:nvSpPr>
        <p:spPr bwMode="auto">
          <a:xfrm>
            <a:off x="1371598" y="294537"/>
            <a:ext cx="9895950" cy="103366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Über uns</a:t>
            </a:r>
            <a:endParaRPr/>
          </a:p>
        </p:txBody>
      </p:sp>
      <p:pic>
        <p:nvPicPr>
          <p:cNvPr id="932245757" name=""/>
          <p:cNvPicPr>
            <a:picLocks noChangeAspect="1"/>
          </p:cNvPicPr>
          <p:nvPr/>
        </p:nvPicPr>
        <p:blipFill>
          <a:blip r:embed="rId3"/>
          <a:srcRect l="27482" t="0" r="23212" b="-2929"/>
          <a:stretch/>
        </p:blipFill>
        <p:spPr bwMode="auto">
          <a:xfrm flipH="0" flipV="0">
            <a:off x="8381270" y="1652847"/>
            <a:ext cx="3751812" cy="5221716"/>
          </a:xfrm>
          <a:prstGeom prst="rect">
            <a:avLst/>
          </a:prstGeom>
        </p:spPr>
      </p:pic>
      <p:pic>
        <p:nvPicPr>
          <p:cNvPr id="1916595733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0" y="1590727"/>
            <a:ext cx="3150517" cy="5267271"/>
          </a:xfrm>
          <a:prstGeom prst="rect">
            <a:avLst/>
          </a:prstGeom>
        </p:spPr>
      </p:pic>
      <p:sp>
        <p:nvSpPr>
          <p:cNvPr id="1172515468" name=""/>
          <p:cNvSpPr txBox="1"/>
          <p:nvPr/>
        </p:nvSpPr>
        <p:spPr bwMode="auto">
          <a:xfrm flipH="0" flipV="0">
            <a:off x="4361432" y="1652846"/>
            <a:ext cx="3928475" cy="1463400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b="1"/>
              <a:t>Matthias</a:t>
            </a:r>
            <a:r>
              <a:rPr/>
              <a:t>:</a:t>
            </a:r>
            <a:endParaRPr/>
          </a:p>
          <a:p>
            <a:pPr marL="283879" indent="-283879">
              <a:buFont typeface="Arial"/>
              <a:buChar char="•"/>
              <a:defRPr/>
            </a:pPr>
            <a:r>
              <a:rPr/>
              <a:t>Ausbildung: Physik Master</a:t>
            </a:r>
            <a:endParaRPr/>
          </a:p>
          <a:p>
            <a:pPr marL="283879" indent="-283879">
              <a:buFont typeface="Arial"/>
              <a:buChar char="•"/>
              <a:defRPr/>
            </a:pPr>
            <a:r>
              <a:rPr/>
              <a:t>Tätigkeit: QM und Leute organisieren</a:t>
            </a:r>
            <a:endParaRPr/>
          </a:p>
          <a:p>
            <a:pPr marL="283879" indent="-283879">
              <a:buFont typeface="Arial"/>
              <a:buChar char="•"/>
              <a:defRPr/>
            </a:pPr>
            <a:r>
              <a:rPr/>
              <a:t>Lieblingsbeschäftigung:</a:t>
            </a:r>
            <a:endParaRPr/>
          </a:p>
          <a:p>
            <a:pPr>
              <a:defRPr/>
            </a:pPr>
            <a:r>
              <a:rPr/>
              <a:t>    Leuten helfen, sich zu organisieren</a:t>
            </a:r>
            <a:endParaRPr/>
          </a:p>
        </p:txBody>
      </p:sp>
      <p:sp>
        <p:nvSpPr>
          <p:cNvPr id="215031794" name=""/>
          <p:cNvSpPr txBox="1"/>
          <p:nvPr/>
        </p:nvSpPr>
        <p:spPr bwMode="auto">
          <a:xfrm flipH="0" flipV="0">
            <a:off x="3552943" y="5235491"/>
            <a:ext cx="4381620" cy="1463400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b="1"/>
              <a:t>Mara</a:t>
            </a:r>
            <a:r>
              <a:rPr/>
              <a:t>:</a:t>
            </a:r>
            <a:endParaRPr/>
          </a:p>
          <a:p>
            <a:pPr marL="283878" indent="-283878">
              <a:buFont typeface="Arial"/>
              <a:buChar char="•"/>
              <a:defRPr/>
            </a:pPr>
            <a:r>
              <a:rPr/>
              <a:t>Ausbildung: BSc und MEng</a:t>
            </a:r>
            <a:endParaRPr/>
          </a:p>
          <a:p>
            <a:pPr marL="283878" indent="-283878">
              <a:buFont typeface="Arial"/>
              <a:buChar char="•"/>
              <a:defRPr/>
            </a:pPr>
            <a:r>
              <a:rPr/>
              <a:t>Tätigkeit: IT-Admin und QM</a:t>
            </a:r>
            <a:endParaRPr/>
          </a:p>
          <a:p>
            <a:pPr marL="283878" indent="-283878">
              <a:buFont typeface="Arial"/>
              <a:buChar char="•"/>
              <a:defRPr/>
            </a:pPr>
            <a:r>
              <a:rPr/>
              <a:t>Lieblingsbeschäftigung:</a:t>
            </a:r>
            <a:endParaRPr/>
          </a:p>
          <a:p>
            <a:pPr>
              <a:defRPr/>
            </a:pPr>
            <a:r>
              <a:rPr/>
              <a:t>    Leuten einen Passwortmanager empfehlen</a:t>
            </a:r>
            <a:endParaRPr/>
          </a:p>
        </p:txBody>
      </p:sp>
      <p:cxnSp>
        <p:nvCxnSpPr>
          <p:cNvPr id="0" name=""/>
          <p:cNvCxnSpPr>
            <a:cxnSpLocks/>
          </p:cNvCxnSpPr>
          <p:nvPr/>
        </p:nvCxnSpPr>
        <p:spPr bwMode="auto">
          <a:xfrm rot="0" flipH="0" flipV="1">
            <a:off x="4675980" y="4426323"/>
            <a:ext cx="3343088" cy="797611"/>
          </a:xfrm>
          <a:prstGeom prst="curvedConnector3">
            <a:avLst>
              <a:gd name="adj1" fmla="val 2"/>
            </a:avLst>
          </a:prstGeom>
          <a:ln w="19049" cap="flat" cmpd="sng" algn="ctr">
            <a:solidFill>
              <a:schemeClr val="accent2"/>
            </a:solidFill>
            <a:prstDash val="solid"/>
            <a:miter lim="800000"/>
            <a:tailEnd type="triangle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3655648" name=""/>
          <p:cNvCxnSpPr>
            <a:cxnSpLocks/>
          </p:cNvCxnSpPr>
          <p:nvPr/>
        </p:nvCxnSpPr>
        <p:spPr bwMode="auto">
          <a:xfrm rot="0" flipH="1" flipV="0">
            <a:off x="3279022" y="3116246"/>
            <a:ext cx="2604702" cy="774684"/>
          </a:xfrm>
          <a:prstGeom prst="curvedConnector3">
            <a:avLst>
              <a:gd name="adj1" fmla="val 2"/>
            </a:avLst>
          </a:prstGeom>
          <a:ln w="19049" cap="flat" cmpd="sng" algn="ctr">
            <a:solidFill>
              <a:schemeClr val="accent2"/>
            </a:solidFill>
            <a:prstDash val="solid"/>
            <a:miter lim="800000"/>
            <a:tailEnd type="triangle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53072444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7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007407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89" flipH="1">
            <a:off x="-2" y="0"/>
            <a:ext cx="8115305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91546523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7" y="0"/>
            <a:ext cx="4076697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33696112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8" y="0"/>
            <a:ext cx="11732645" cy="1597431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70529276" name="Titel 4"/>
          <p:cNvSpPr>
            <a:spLocks noGrp="1"/>
          </p:cNvSpPr>
          <p:nvPr>
            <p:ph type="title"/>
          </p:nvPr>
        </p:nvSpPr>
        <p:spPr bwMode="auto">
          <a:xfrm>
            <a:off x="1371598" y="294537"/>
            <a:ext cx="9895950" cy="103366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Motivation</a:t>
            </a:r>
            <a:endParaRPr/>
          </a:p>
        </p:txBody>
      </p:sp>
      <p:pic>
        <p:nvPicPr>
          <p:cNvPr id="361042758" name=""/>
          <p:cNvPicPr>
            <a:picLocks noChangeAspect="1"/>
          </p:cNvPicPr>
          <p:nvPr/>
        </p:nvPicPr>
        <p:blipFill>
          <a:blip r:embed="rId2"/>
          <a:srcRect l="0" t="0" r="0" b="43800"/>
          <a:stretch/>
        </p:blipFill>
        <p:spPr bwMode="auto">
          <a:xfrm flipH="0" flipV="0">
            <a:off x="0" y="2683014"/>
            <a:ext cx="4992390" cy="2805706"/>
          </a:xfrm>
          <a:prstGeom prst="rect">
            <a:avLst/>
          </a:prstGeom>
        </p:spPr>
      </p:pic>
      <p:pic>
        <p:nvPicPr>
          <p:cNvPr id="1916661901" name=""/>
          <p:cNvPicPr>
            <a:picLocks noChangeAspect="1"/>
          </p:cNvPicPr>
          <p:nvPr/>
        </p:nvPicPr>
        <p:blipFill>
          <a:blip r:embed="rId2"/>
          <a:srcRect l="0" t="55980" r="0" b="0"/>
          <a:stretch/>
        </p:blipFill>
        <p:spPr bwMode="auto">
          <a:xfrm flipH="0" flipV="0">
            <a:off x="6455338" y="2837841"/>
            <a:ext cx="5670342" cy="2496052"/>
          </a:xfrm>
          <a:prstGeom prst="rect">
            <a:avLst/>
          </a:prstGeom>
        </p:spPr>
      </p:pic>
      <p:cxnSp>
        <p:nvCxnSpPr>
          <p:cNvPr id="0" name=""/>
          <p:cNvCxnSpPr>
            <a:cxnSpLocks/>
            <a:stCxn id="361042758" idx="0"/>
            <a:endCxn id="361042758" idx="0"/>
          </p:cNvCxnSpPr>
          <p:nvPr/>
        </p:nvCxnSpPr>
        <p:spPr bwMode="auto">
          <a:xfrm rot="16199969" flipH="0" flipV="0">
            <a:off x="2496195" y="2683014"/>
            <a:ext cx="0" cy="0"/>
          </a:xfrm>
          <a:prstGeom prst="curvedConnector3">
            <a:avLst>
              <a:gd name="adj1" fmla="val 0"/>
            </a:avLst>
          </a:prstGeom>
          <a:ln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0" name=""/>
          <p:cNvCxnSpPr>
            <a:cxnSpLocks/>
            <a:stCxn id="361042758" idx="0"/>
            <a:endCxn id="1916661901" idx="2"/>
          </p:cNvCxnSpPr>
          <p:nvPr/>
        </p:nvCxnSpPr>
        <p:spPr bwMode="auto">
          <a:xfrm rot="16199969" flipH="1" flipV="0">
            <a:off x="4568400" y="612000"/>
            <a:ext cx="2650880" cy="6794314"/>
          </a:xfrm>
          <a:prstGeom prst="curvedConnector5">
            <a:avLst>
              <a:gd name="adj1" fmla="val -23100"/>
              <a:gd name="adj2" fmla="val 47505"/>
              <a:gd name="adj3" fmla="val 138591"/>
            </a:avLst>
          </a:prstGeom>
          <a:ln w="28575" cap="flat" cmpd="sng" algn="ctr">
            <a:solidFill>
              <a:schemeClr val="tx1"/>
            </a:solidFill>
            <a:prstDash val="solid"/>
            <a:miter lim="800000"/>
            <a:tailEnd type="arrow" w="lg" len="lg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50677847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6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79700597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53" flipH="1">
            <a:off x="-1" y="0"/>
            <a:ext cx="8115304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60808492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6" y="0"/>
            <a:ext cx="4076696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522237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7" y="0"/>
            <a:ext cx="11732644" cy="1597430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97175644" name="Titel 4"/>
          <p:cNvSpPr>
            <a:spLocks noGrp="1"/>
          </p:cNvSpPr>
          <p:nvPr>
            <p:ph type="title"/>
          </p:nvPr>
        </p:nvSpPr>
        <p:spPr bwMode="auto">
          <a:xfrm>
            <a:off x="1371597" y="294536"/>
            <a:ext cx="9895950" cy="103366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Demo time</a:t>
            </a:r>
            <a:endParaRPr/>
          </a:p>
        </p:txBody>
      </p:sp>
      <p:cxnSp>
        <p:nvCxnSpPr>
          <p:cNvPr id="1850228037" name=""/>
          <p:cNvCxnSpPr>
            <a:cxnSpLocks/>
          </p:cNvCxnSpPr>
          <p:nvPr/>
        </p:nvCxnSpPr>
        <p:spPr bwMode="auto">
          <a:xfrm rot="16199932" flipH="0" flipV="0">
            <a:off x="2496195" y="2683013"/>
            <a:ext cx="0" cy="0"/>
          </a:xfrm>
          <a:prstGeom prst="curvedConnector3">
            <a:avLst>
              <a:gd name="adj1" fmla="val 0"/>
            </a:avLst>
          </a:prstGeom>
          <a:ln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1138278" name="Grafik 10" descr="Überwältigt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2430943" y="564411"/>
            <a:ext cx="7330108" cy="73301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 flipH="0" flipV="0">
            <a:off x="266722" y="502020"/>
            <a:ext cx="7583168" cy="775413"/>
          </a:xfrm>
        </p:spPr>
        <p:txBody>
          <a:bodyPr anchor="b">
            <a:normAutofit/>
          </a:bodyPr>
          <a:lstStyle/>
          <a:p>
            <a:pPr>
              <a:defRPr/>
            </a:pPr>
            <a:r>
              <a:rPr lang="de-DE" sz="4000"/>
              <a:t>Was ist </a:t>
            </a:r>
            <a:r>
              <a:rPr lang="de-DE" sz="4000"/>
              <a:t>Getting</a:t>
            </a:r>
            <a:r>
              <a:rPr lang="de-DE" sz="4000"/>
              <a:t> Things </a:t>
            </a:r>
            <a:r>
              <a:rPr lang="de-DE" sz="4000"/>
              <a:t>Done</a:t>
            </a:r>
            <a:r>
              <a:rPr lang="de-DE" sz="4000"/>
              <a:t> (GTD)?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auto">
          <a:xfrm flipH="0" flipV="0">
            <a:off x="780811" y="1805404"/>
            <a:ext cx="6137285" cy="3535083"/>
          </a:xfrm>
        </p:spPr>
        <p:txBody>
          <a:bodyPr anchor="t">
            <a:normAutofit/>
          </a:bodyPr>
          <a:lstStyle/>
          <a:p>
            <a:pPr>
              <a:defRPr/>
            </a:pPr>
            <a:r>
              <a:rPr lang="de-DE" sz="2400"/>
              <a:t>Eigenen Denkprozess in ein externes System auslagern</a:t>
            </a:r>
            <a:endParaRPr sz="4800"/>
          </a:p>
          <a:p>
            <a:pPr marL="0" indent="0">
              <a:buNone/>
              <a:defRPr/>
            </a:pPr>
            <a:r>
              <a:rPr lang="de-DE" sz="2400"/>
              <a:t>    -&gt; Kopf freibekommen</a:t>
            </a:r>
            <a:endParaRPr sz="4800"/>
          </a:p>
          <a:p>
            <a:pPr marL="0" indent="0">
              <a:buNone/>
              <a:defRPr/>
            </a:pPr>
            <a:endParaRPr sz="4800"/>
          </a:p>
          <a:p>
            <a:pPr>
              <a:defRPr/>
            </a:pPr>
            <a:r>
              <a:rPr lang="de-DE" sz="2400"/>
              <a:t>Zu Beginn gilt: </a:t>
            </a:r>
            <a:r>
              <a:rPr lang="de-DE" sz="2400"/>
              <a:t> Weniger ist mehr</a:t>
            </a:r>
            <a:endParaRPr sz="4800"/>
          </a:p>
          <a:p>
            <a:pPr marL="0" indent="0">
              <a:buNone/>
              <a:defRPr/>
            </a:pPr>
            <a:r>
              <a:rPr lang="de-DE" sz="2400"/>
              <a:t>   -&gt; Papier und Stift reichen</a:t>
            </a:r>
            <a:r>
              <a:rPr sz="4800"/>
              <a:t> </a:t>
            </a:r>
            <a:endParaRPr/>
          </a:p>
          <a:p>
            <a:pPr marL="0" indent="0">
              <a:buNone/>
              <a:defRPr/>
            </a:pPr>
            <a:endParaRPr lang="de-DE" sz="2000"/>
          </a:p>
        </p:txBody>
      </p:sp>
      <p:sp>
        <p:nvSpPr>
          <p:cNvPr id="42" name="Rectangle 4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" name="Rectangle 4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" name="Rectangle 4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8" name="Rectangle 4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9" name="Grafik 8" descr="Ein Bild, das Text enthält.&#10;&#10;Automatisch generierte Beschreibung"/>
          <p:cNvPicPr>
            <a:picLocks noChangeAspect="1"/>
          </p:cNvPicPr>
          <p:nvPr/>
        </p:nvPicPr>
        <p:blipFill>
          <a:blip r:embed="rId2"/>
          <a:srcRect l="10722" t="0" r="13998" b="1"/>
          <a:stretch/>
        </p:blipFill>
        <p:spPr bwMode="auto">
          <a:xfrm>
            <a:off x="7075966" y="1546618"/>
            <a:ext cx="4170530" cy="43350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Fünf Phasen von GTD</a:t>
            </a:r>
            <a:endParaRPr/>
          </a:p>
        </p:txBody>
      </p:sp>
      <p:sp>
        <p:nvSpPr>
          <p:cNvPr id="2" name="Inhaltsplatzhalter 2"/>
          <p:cNvSpPr txBox="1"/>
          <p:nvPr/>
        </p:nvSpPr>
        <p:spPr bwMode="auto">
          <a:xfrm>
            <a:off x="1227083" y="2272066"/>
            <a:ext cx="4868917" cy="4291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Sammeln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Verarbeiten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Organisieren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Durchsehen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Erledigen</a:t>
            </a:r>
            <a:endParaRPr lang="de-DE" sz="2200"/>
          </a:p>
        </p:txBody>
      </p:sp>
      <p:sp>
        <p:nvSpPr>
          <p:cNvPr id="3" name="Inhaltsplatzhalter 5"/>
          <p:cNvSpPr txBox="1"/>
          <p:nvPr/>
        </p:nvSpPr>
        <p:spPr bwMode="auto">
          <a:xfrm>
            <a:off x="6476933" y="2272066"/>
            <a:ext cx="5434914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2000"/>
              <a:t>Eingangskorb, Notizen, Postfach usw.</a:t>
            </a:r>
            <a:endParaRPr/>
          </a:p>
          <a:p>
            <a:pPr>
              <a:defRPr/>
            </a:pPr>
            <a:r>
              <a:rPr lang="de-DE" sz="2000"/>
              <a:t>„Was ist damit zu tun?“</a:t>
            </a:r>
            <a:endParaRPr/>
          </a:p>
          <a:p>
            <a:pPr>
              <a:defRPr/>
            </a:pPr>
            <a:r>
              <a:rPr lang="de-DE" sz="2000"/>
              <a:t>Sortierung:</a:t>
            </a:r>
            <a:endParaRPr/>
          </a:p>
          <a:p>
            <a:pPr lvl="1">
              <a:defRPr/>
            </a:pPr>
            <a:r>
              <a:rPr lang="de-DE" sz="1400"/>
              <a:t>Aktueller Terminkalender</a:t>
            </a:r>
            <a:endParaRPr/>
          </a:p>
          <a:p>
            <a:pPr lvl="1">
              <a:defRPr/>
            </a:pPr>
            <a:r>
              <a:rPr lang="de-DE" sz="1400"/>
              <a:t>Liste aller Projekte, nächster Schritte</a:t>
            </a:r>
            <a:endParaRPr/>
          </a:p>
          <a:p>
            <a:pPr lvl="1">
              <a:defRPr/>
            </a:pPr>
            <a:r>
              <a:rPr lang="de-DE" sz="1400"/>
              <a:t>Liste der „Warten auf“</a:t>
            </a:r>
            <a:endParaRPr/>
          </a:p>
          <a:p>
            <a:pPr lvl="1">
              <a:defRPr/>
            </a:pPr>
            <a:r>
              <a:rPr lang="de-DE" sz="1400"/>
              <a:t>Projektpläne und Referenzmaterialien</a:t>
            </a:r>
            <a:endParaRPr/>
          </a:p>
          <a:p>
            <a:pPr>
              <a:defRPr/>
            </a:pPr>
            <a:r>
              <a:rPr lang="de-DE" sz="2000"/>
              <a:t>Überblick über aktuellen Stand behalten</a:t>
            </a:r>
            <a:endParaRPr/>
          </a:p>
          <a:p>
            <a:pPr>
              <a:defRPr/>
            </a:pPr>
            <a:r>
              <a:rPr lang="de-DE" sz="2000"/>
              <a:t>Die eigentliche Arbeit erledigen</a:t>
            </a:r>
            <a:endParaRPr/>
          </a:p>
        </p:txBody>
      </p:sp>
      <p:cxnSp>
        <p:nvCxnSpPr>
          <p:cNvPr id="4" name="Gerade Verbindung mit Pfeil 3"/>
          <p:cNvCxnSpPr>
            <a:cxnSpLocks/>
          </p:cNvCxnSpPr>
          <p:nvPr/>
        </p:nvCxnSpPr>
        <p:spPr bwMode="auto">
          <a:xfrm>
            <a:off x="2949150" y="2439429"/>
            <a:ext cx="352778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>
            <a:cxnSpLocks/>
          </p:cNvCxnSpPr>
          <p:nvPr/>
        </p:nvCxnSpPr>
        <p:spPr bwMode="auto">
          <a:xfrm>
            <a:off x="3190888" y="2844077"/>
            <a:ext cx="328604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>
            <a:cxnSpLocks/>
          </p:cNvCxnSpPr>
          <p:nvPr/>
        </p:nvCxnSpPr>
        <p:spPr bwMode="auto">
          <a:xfrm>
            <a:off x="3280226" y="3232960"/>
            <a:ext cx="31967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Verbinder: gewinkelt 8"/>
          <p:cNvCxnSpPr>
            <a:cxnSpLocks/>
          </p:cNvCxnSpPr>
          <p:nvPr/>
        </p:nvCxnSpPr>
        <p:spPr bwMode="auto">
          <a:xfrm>
            <a:off x="3227675" y="3611333"/>
            <a:ext cx="3249258" cy="1050092"/>
          </a:xfrm>
          <a:prstGeom prst="bentConnector3">
            <a:avLst>
              <a:gd name="adj1" fmla="val 55938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Verbinder: gewinkelt 9"/>
          <p:cNvCxnSpPr>
            <a:cxnSpLocks/>
          </p:cNvCxnSpPr>
          <p:nvPr/>
        </p:nvCxnSpPr>
        <p:spPr bwMode="auto">
          <a:xfrm>
            <a:off x="2891344" y="3968685"/>
            <a:ext cx="3585589" cy="109048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Fünf Phasen von GTD</a:t>
            </a:r>
            <a:endParaRPr/>
          </a:p>
        </p:txBody>
      </p:sp>
      <p:sp>
        <p:nvSpPr>
          <p:cNvPr id="2" name="Inhaltsplatzhalter 2"/>
          <p:cNvSpPr txBox="1"/>
          <p:nvPr/>
        </p:nvSpPr>
        <p:spPr bwMode="auto">
          <a:xfrm>
            <a:off x="1227083" y="2272066"/>
            <a:ext cx="4868917" cy="4291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 b="1"/>
              <a:t>Sammeln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Verarbeiten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Organisieren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Durchsehen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Erledigen</a:t>
            </a:r>
            <a:endParaRPr/>
          </a:p>
        </p:txBody>
      </p:sp>
      <p:sp>
        <p:nvSpPr>
          <p:cNvPr id="3" name="Inhaltsplatzhalter 5"/>
          <p:cNvSpPr txBox="1"/>
          <p:nvPr/>
        </p:nvSpPr>
        <p:spPr bwMode="auto">
          <a:xfrm>
            <a:off x="6476933" y="2272066"/>
            <a:ext cx="5434914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2000" b="1"/>
              <a:t>Eingangskorb, Notizen, Postfach usw.</a:t>
            </a:r>
            <a:endParaRPr/>
          </a:p>
          <a:p>
            <a:pPr>
              <a:defRPr/>
            </a:pPr>
            <a:r>
              <a:rPr lang="de-DE" sz="2000"/>
              <a:t>„Was ist damit zu tun?“</a:t>
            </a:r>
            <a:endParaRPr/>
          </a:p>
          <a:p>
            <a:pPr>
              <a:defRPr/>
            </a:pPr>
            <a:r>
              <a:rPr lang="de-DE" sz="2000"/>
              <a:t>Sortierung:</a:t>
            </a:r>
            <a:endParaRPr/>
          </a:p>
          <a:p>
            <a:pPr lvl="1">
              <a:defRPr/>
            </a:pPr>
            <a:r>
              <a:rPr lang="de-DE" sz="1400"/>
              <a:t>Aktueller Terminkalender</a:t>
            </a:r>
            <a:endParaRPr/>
          </a:p>
          <a:p>
            <a:pPr lvl="1">
              <a:defRPr/>
            </a:pPr>
            <a:r>
              <a:rPr lang="de-DE" sz="1400"/>
              <a:t>Liste aller Projekte, nächster Schritte</a:t>
            </a:r>
            <a:endParaRPr/>
          </a:p>
          <a:p>
            <a:pPr lvl="1">
              <a:defRPr/>
            </a:pPr>
            <a:r>
              <a:rPr lang="de-DE" sz="1400"/>
              <a:t>Liste der „Warten auf“</a:t>
            </a:r>
            <a:endParaRPr/>
          </a:p>
          <a:p>
            <a:pPr lvl="1">
              <a:defRPr/>
            </a:pPr>
            <a:r>
              <a:rPr lang="de-DE" sz="1400"/>
              <a:t>Projektpläne und Referenzmaterialien</a:t>
            </a:r>
            <a:endParaRPr/>
          </a:p>
          <a:p>
            <a:pPr>
              <a:defRPr/>
            </a:pPr>
            <a:r>
              <a:rPr lang="de-DE" sz="2000"/>
              <a:t>Überblick über aktuellen Stand behalten</a:t>
            </a:r>
            <a:endParaRPr/>
          </a:p>
          <a:p>
            <a:pPr>
              <a:defRPr/>
            </a:pPr>
            <a:r>
              <a:rPr lang="de-DE" sz="2000"/>
              <a:t>Die eigentliche Arbeit erledigen</a:t>
            </a:r>
            <a:endParaRPr/>
          </a:p>
        </p:txBody>
      </p:sp>
      <p:cxnSp>
        <p:nvCxnSpPr>
          <p:cNvPr id="4" name="Gerade Verbindung mit Pfeil 3"/>
          <p:cNvCxnSpPr>
            <a:cxnSpLocks/>
          </p:cNvCxnSpPr>
          <p:nvPr/>
        </p:nvCxnSpPr>
        <p:spPr bwMode="auto">
          <a:xfrm>
            <a:off x="2949150" y="2439429"/>
            <a:ext cx="352778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>
            <a:cxnSpLocks/>
          </p:cNvCxnSpPr>
          <p:nvPr/>
        </p:nvCxnSpPr>
        <p:spPr bwMode="auto">
          <a:xfrm>
            <a:off x="3190888" y="2844077"/>
            <a:ext cx="328604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>
            <a:cxnSpLocks/>
          </p:cNvCxnSpPr>
          <p:nvPr/>
        </p:nvCxnSpPr>
        <p:spPr bwMode="auto">
          <a:xfrm>
            <a:off x="3280226" y="3232960"/>
            <a:ext cx="31967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Verbinder: gewinkelt 8"/>
          <p:cNvCxnSpPr>
            <a:cxnSpLocks/>
          </p:cNvCxnSpPr>
          <p:nvPr/>
        </p:nvCxnSpPr>
        <p:spPr bwMode="auto">
          <a:xfrm>
            <a:off x="3227675" y="3611333"/>
            <a:ext cx="3249258" cy="1050092"/>
          </a:xfrm>
          <a:prstGeom prst="bentConnector3">
            <a:avLst>
              <a:gd name="adj1" fmla="val 55938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Verbinder: gewinkelt 9"/>
          <p:cNvCxnSpPr>
            <a:cxnSpLocks/>
          </p:cNvCxnSpPr>
          <p:nvPr/>
        </p:nvCxnSpPr>
        <p:spPr bwMode="auto">
          <a:xfrm>
            <a:off x="2891344" y="3968685"/>
            <a:ext cx="3585589" cy="109048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6" name="Grafik 5" descr="Neugierig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227083" y="4004163"/>
            <a:ext cx="2948181" cy="29481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Wie sieht sammeln aus?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9616136" y="580539"/>
            <a:ext cx="16514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1. Sammeln</a:t>
            </a:r>
            <a:endParaRPr/>
          </a:p>
        </p:txBody>
      </p:sp>
      <p:sp>
        <p:nvSpPr>
          <p:cNvPr id="12" name="Inhaltsplatzhalter 5"/>
          <p:cNvSpPr>
            <a:spLocks noGrp="1"/>
          </p:cNvSpPr>
          <p:nvPr>
            <p:ph idx="1"/>
          </p:nvPr>
        </p:nvSpPr>
        <p:spPr bwMode="auto">
          <a:xfrm>
            <a:off x="838200" y="1825625"/>
            <a:ext cx="5257800" cy="4351338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de-DE" sz="2000"/>
              <a:t>Alles, was „herein kommt“:</a:t>
            </a:r>
            <a:endParaRPr/>
          </a:p>
          <a:p>
            <a:pPr>
              <a:defRPr/>
            </a:pPr>
            <a:r>
              <a:rPr lang="de-DE" sz="2000"/>
              <a:t>E-Mails</a:t>
            </a:r>
            <a:endParaRPr/>
          </a:p>
          <a:p>
            <a:pPr>
              <a:defRPr/>
            </a:pPr>
            <a:r>
              <a:rPr lang="de-DE" sz="2000"/>
              <a:t>Papierkram</a:t>
            </a:r>
            <a:endParaRPr/>
          </a:p>
          <a:p>
            <a:pPr>
              <a:defRPr/>
            </a:pPr>
            <a:r>
              <a:rPr lang="de-DE" sz="2000"/>
              <a:t>Notizen aus Meetings</a:t>
            </a:r>
            <a:endParaRPr/>
          </a:p>
          <a:p>
            <a:pPr>
              <a:defRPr/>
            </a:pPr>
            <a:r>
              <a:rPr lang="de-DE" sz="2000"/>
              <a:t>Verpflichtungen</a:t>
            </a:r>
            <a:endParaRPr/>
          </a:p>
          <a:p>
            <a:pPr>
              <a:defRPr/>
            </a:pPr>
            <a:r>
              <a:rPr lang="de-DE" sz="2000"/>
              <a:t>Eigene Ideen</a:t>
            </a:r>
            <a:endParaRPr/>
          </a:p>
          <a:p>
            <a:pPr>
              <a:defRPr/>
            </a:pPr>
            <a:r>
              <a:rPr lang="de-DE" sz="2000"/>
              <a:t>Alles, was Du im Kopf hast: </a:t>
            </a:r>
            <a:br>
              <a:rPr lang="de-DE" sz="2000"/>
            </a:br>
            <a:r>
              <a:rPr lang="de-DE" sz="1800"/>
              <a:t>Jedes „</a:t>
            </a:r>
            <a:r>
              <a:rPr lang="de-DE" sz="1800" b="1"/>
              <a:t>könnte</a:t>
            </a:r>
            <a:r>
              <a:rPr lang="de-DE" sz="1800"/>
              <a:t>“, „</a:t>
            </a:r>
            <a:r>
              <a:rPr lang="de-DE" sz="1800" b="1"/>
              <a:t>sollte</a:t>
            </a:r>
            <a:r>
              <a:rPr lang="de-DE" sz="1800"/>
              <a:t>“, „</a:t>
            </a:r>
            <a:r>
              <a:rPr lang="de-DE" sz="1800" b="1"/>
              <a:t>müsste</a:t>
            </a:r>
            <a:r>
              <a:rPr lang="de-DE" sz="1800"/>
              <a:t>“, „</a:t>
            </a:r>
            <a:r>
              <a:rPr lang="de-DE" sz="1800" b="1"/>
              <a:t>möchte-ich-vielleicht</a:t>
            </a:r>
            <a:r>
              <a:rPr lang="de-DE" sz="1800"/>
              <a:t>“ und „</a:t>
            </a:r>
            <a:r>
              <a:rPr lang="de-DE" sz="1800" b="1"/>
              <a:t>wäre-schön-wenn</a:t>
            </a:r>
            <a:r>
              <a:rPr lang="de-DE" sz="1800"/>
              <a:t>“</a:t>
            </a:r>
            <a:endParaRPr/>
          </a:p>
          <a:p>
            <a:pPr marL="0" indent="0">
              <a:buNone/>
              <a:defRPr/>
            </a:pPr>
            <a:endParaRPr lang="de-DE" sz="1800"/>
          </a:p>
        </p:txBody>
      </p:sp>
      <p:sp>
        <p:nvSpPr>
          <p:cNvPr id="13" name="Inhaltsplatzhalter 5"/>
          <p:cNvSpPr txBox="1"/>
          <p:nvPr/>
        </p:nvSpPr>
        <p:spPr bwMode="auto">
          <a:xfrm>
            <a:off x="6096000" y="1825625"/>
            <a:ext cx="5257800" cy="4351338"/>
          </a:xfrm>
          <a:prstGeom prst="rect">
            <a:avLst/>
          </a:prstGeo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defRPr/>
            </a:pPr>
            <a:r>
              <a:rPr lang="de-DE" sz="2000"/>
              <a:t>Mögliche Werkzeuge:</a:t>
            </a:r>
            <a:endParaRPr/>
          </a:p>
          <a:p>
            <a:pPr>
              <a:defRPr/>
            </a:pPr>
            <a:r>
              <a:rPr lang="de-DE" sz="2000"/>
              <a:t>Physikalischer Eingangskorb für Papier</a:t>
            </a:r>
            <a:endParaRPr/>
          </a:p>
          <a:p>
            <a:pPr>
              <a:defRPr/>
            </a:pPr>
            <a:r>
              <a:rPr lang="de-DE" sz="2000"/>
              <a:t>Stift und Papier</a:t>
            </a:r>
            <a:endParaRPr/>
          </a:p>
          <a:p>
            <a:pPr>
              <a:defRPr/>
            </a:pPr>
            <a:r>
              <a:rPr lang="de-DE" sz="2000"/>
              <a:t>Smartphone für Notizen oder Spracherinnerungen</a:t>
            </a:r>
            <a:endParaRPr/>
          </a:p>
          <a:p>
            <a:pPr>
              <a:defRPr/>
            </a:pPr>
            <a:r>
              <a:rPr lang="de-DE" sz="2000"/>
              <a:t>E-Mails und andere digitale Notizen</a:t>
            </a:r>
            <a:endParaRPr/>
          </a:p>
          <a:p>
            <a:pPr>
              <a:buFontTx/>
              <a:buChar char="-"/>
              <a:defRPr/>
            </a:pPr>
            <a:endParaRPr lang="de-DE" sz="2000"/>
          </a:p>
          <a:p>
            <a:pPr marL="0" indent="0">
              <a:buNone/>
              <a:defRPr/>
            </a:pPr>
            <a:r>
              <a:rPr lang="de-DE" sz="2000"/>
              <a:t> </a:t>
            </a:r>
            <a:endParaRPr/>
          </a:p>
          <a:p>
            <a:pPr marL="0" indent="0">
              <a:buNone/>
              <a:defRPr/>
            </a:pPr>
            <a:endParaRPr lang="de-DE" sz="2000"/>
          </a:p>
          <a:p>
            <a:pPr marL="0" indent="0">
              <a:buNone/>
              <a:defRPr/>
            </a:pPr>
            <a:r>
              <a:rPr lang="de-DE" sz="2000"/>
              <a:t>Je weniger Sammelwerkzeuge, desto besser!</a:t>
            </a:r>
            <a:br>
              <a:rPr lang="de-DE" sz="2000"/>
            </a:br>
            <a:r>
              <a:rPr lang="de-DE" sz="1800"/>
              <a:t>Aber min 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2 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Eingangskörbe:</a:t>
            </a:r>
            <a:r>
              <a:rPr/>
              <a:t> 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1x Privat</a:t>
            </a:r>
            <a:r>
              <a:rPr/>
              <a:t>, 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1x Arbeit</a:t>
            </a:r>
            <a:endParaRPr lang="de-DE" sz="2000"/>
          </a:p>
        </p:txBody>
      </p:sp>
      <p:sp>
        <p:nvSpPr>
          <p:cNvPr id="14" name="Pfeil: nach rechts 13"/>
          <p:cNvSpPr/>
          <p:nvPr/>
        </p:nvSpPr>
        <p:spPr bwMode="auto">
          <a:xfrm rot="5400000">
            <a:off x="7889765" y="4451715"/>
            <a:ext cx="973193" cy="484632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1506015763" name="Inhaltsplatzhalter 6" descr="Ein Bild, das Katze, Boden, drinnen, weiß enthält.&#10;&#10;Automatisch generierte Beschreibung"/>
          <p:cNvPicPr>
            <a:picLocks noChangeAspect="1"/>
          </p:cNvPicPr>
          <p:nvPr/>
        </p:nvPicPr>
        <p:blipFill>
          <a:blip r:embed="rId2"/>
          <a:srcRect l="0" t="0" r="-4" b="16061"/>
          <a:stretch/>
        </p:blipFill>
        <p:spPr bwMode="auto">
          <a:xfrm flipH="0" flipV="0">
            <a:off x="3761082" y="1780420"/>
            <a:ext cx="2334917" cy="24270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Gedankensammlung durchführen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9616136" y="580539"/>
            <a:ext cx="16514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1. Sammeln</a:t>
            </a:r>
            <a:endParaRPr/>
          </a:p>
        </p:txBody>
      </p:sp>
      <p:sp>
        <p:nvSpPr>
          <p:cNvPr id="8" name="Inhaltsplatzhalter 5"/>
          <p:cNvSpPr txBox="1"/>
          <p:nvPr/>
        </p:nvSpPr>
        <p:spPr bwMode="auto">
          <a:xfrm>
            <a:off x="4540875" y="3422308"/>
            <a:ext cx="6785040" cy="1597433"/>
          </a:xfrm>
          <a:prstGeom prst="rect">
            <a:avLst/>
          </a:prstGeo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342900">
              <a:defRPr/>
            </a:pPr>
            <a:r>
              <a:rPr lang="en-US" sz="2000"/>
              <a:t>Nimm</a:t>
            </a:r>
            <a:r>
              <a:rPr lang="en-US" sz="2000"/>
              <a:t> </a:t>
            </a:r>
            <a:r>
              <a:rPr lang="en-US" sz="2000"/>
              <a:t>dir</a:t>
            </a:r>
            <a:r>
              <a:rPr lang="en-US" sz="2000"/>
              <a:t> 30 min bis 1h Zeit (</a:t>
            </a:r>
            <a:r>
              <a:rPr lang="en-US" sz="2000"/>
              <a:t>keine</a:t>
            </a:r>
            <a:r>
              <a:rPr lang="en-US" sz="2000"/>
              <a:t> </a:t>
            </a:r>
            <a:r>
              <a:rPr lang="en-US" sz="2000"/>
              <a:t>Unterbrechungen</a:t>
            </a:r>
            <a:r>
              <a:rPr lang="en-US" sz="2000"/>
              <a:t>!)</a:t>
            </a:r>
            <a:endParaRPr/>
          </a:p>
          <a:p>
            <a:pPr marL="571500" indent="-342900">
              <a:defRPr/>
            </a:pPr>
            <a:r>
              <a:rPr lang="en-US" sz="2000"/>
              <a:t>Sammle</a:t>
            </a:r>
            <a:r>
              <a:rPr lang="en-US" sz="2000"/>
              <a:t> alle </a:t>
            </a:r>
            <a:r>
              <a:rPr lang="en-US" sz="2000"/>
              <a:t>Gedanken</a:t>
            </a:r>
            <a:r>
              <a:rPr lang="en-US" sz="2000"/>
              <a:t> </a:t>
            </a:r>
            <a:r>
              <a:rPr lang="en-US" sz="2000"/>
              <a:t>ein, jeder Gedanke ein Zettel</a:t>
            </a:r>
            <a:endParaRPr/>
          </a:p>
          <a:p>
            <a:pPr marL="571500" indent="-342900">
              <a:defRPr/>
            </a:pPr>
            <a:r>
              <a:rPr lang="en-US" sz="2000"/>
              <a:t>Sammlung</a:t>
            </a:r>
            <a:r>
              <a:rPr lang="en-US" sz="2000"/>
              <a:t> in den </a:t>
            </a:r>
            <a:r>
              <a:rPr lang="en-US" sz="2000"/>
              <a:t>Eingangskorb</a:t>
            </a:r>
            <a:r>
              <a:rPr lang="en-US" sz="2000"/>
              <a:t> </a:t>
            </a:r>
            <a:r>
              <a:rPr lang="en-US" sz="2000"/>
              <a:t>legen</a:t>
            </a:r>
            <a:endParaRPr lang="en-US" sz="2000"/>
          </a:p>
          <a:p>
            <a:pPr marL="0">
              <a:defRPr/>
            </a:pPr>
            <a:endParaRPr lang="en-US" sz="2200"/>
          </a:p>
        </p:txBody>
      </p:sp>
      <p:pic>
        <p:nvPicPr>
          <p:cNvPr id="10" name="Inhaltsplatzhalter 62" descr="Zunge Heraus Huhn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717514" y="2316035"/>
            <a:ext cx="3823361" cy="38233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Verarbeiten und Organisieren</a:t>
            </a:r>
            <a:endParaRPr/>
          </a:p>
        </p:txBody>
      </p:sp>
      <p:sp>
        <p:nvSpPr>
          <p:cNvPr id="2" name="Inhaltsplatzhalter 2"/>
          <p:cNvSpPr txBox="1"/>
          <p:nvPr/>
        </p:nvSpPr>
        <p:spPr bwMode="auto">
          <a:xfrm>
            <a:off x="1227083" y="2272066"/>
            <a:ext cx="4868917" cy="4291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Sammeln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 b="1"/>
              <a:t>Verarbeiten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 b="1"/>
              <a:t>Organisieren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Durchsehen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Erledigen</a:t>
            </a:r>
            <a:endParaRPr/>
          </a:p>
        </p:txBody>
      </p:sp>
      <p:sp>
        <p:nvSpPr>
          <p:cNvPr id="3" name="Inhaltsplatzhalter 5"/>
          <p:cNvSpPr txBox="1"/>
          <p:nvPr/>
        </p:nvSpPr>
        <p:spPr bwMode="auto">
          <a:xfrm>
            <a:off x="6476933" y="2272066"/>
            <a:ext cx="5434914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2000"/>
              <a:t>Eingangskorb, Notizen, Postfach usw.</a:t>
            </a:r>
            <a:endParaRPr/>
          </a:p>
          <a:p>
            <a:pPr>
              <a:defRPr/>
            </a:pPr>
            <a:r>
              <a:rPr lang="de-DE" sz="2000" b="1"/>
              <a:t>„Was ist damit zu tun?“</a:t>
            </a:r>
            <a:endParaRPr/>
          </a:p>
          <a:p>
            <a:pPr>
              <a:defRPr/>
            </a:pPr>
            <a:r>
              <a:rPr lang="de-DE" sz="2000" b="1"/>
              <a:t>Sortierung</a:t>
            </a:r>
            <a:r>
              <a:rPr lang="de-DE" sz="2000"/>
              <a:t>:</a:t>
            </a:r>
            <a:endParaRPr/>
          </a:p>
          <a:p>
            <a:pPr lvl="1">
              <a:defRPr/>
            </a:pPr>
            <a:r>
              <a:rPr lang="de-DE" sz="1400" b="1"/>
              <a:t>Aktueller Terminkalender</a:t>
            </a:r>
            <a:endParaRPr/>
          </a:p>
          <a:p>
            <a:pPr lvl="1">
              <a:defRPr/>
            </a:pPr>
            <a:r>
              <a:rPr lang="de-DE" sz="1400" b="1"/>
              <a:t>Liste aller Projekte, nächster Schritte</a:t>
            </a:r>
            <a:endParaRPr/>
          </a:p>
          <a:p>
            <a:pPr lvl="1">
              <a:defRPr/>
            </a:pPr>
            <a:r>
              <a:rPr lang="de-DE" sz="1400" b="1"/>
              <a:t>Liste der „Warten auf“</a:t>
            </a:r>
            <a:endParaRPr/>
          </a:p>
          <a:p>
            <a:pPr lvl="1">
              <a:defRPr/>
            </a:pPr>
            <a:r>
              <a:rPr lang="de-DE" sz="1400" b="1"/>
              <a:t>Projektpläne und Referenzmaterialien</a:t>
            </a:r>
            <a:endParaRPr/>
          </a:p>
          <a:p>
            <a:pPr>
              <a:defRPr/>
            </a:pPr>
            <a:r>
              <a:rPr lang="de-DE" sz="2000"/>
              <a:t>Überblick über aktuellen Stand behalten</a:t>
            </a:r>
            <a:endParaRPr/>
          </a:p>
          <a:p>
            <a:pPr>
              <a:defRPr/>
            </a:pPr>
            <a:r>
              <a:rPr lang="de-DE" sz="2000"/>
              <a:t>Die eigentliche Arbeit erledigen</a:t>
            </a:r>
            <a:endParaRPr/>
          </a:p>
        </p:txBody>
      </p:sp>
      <p:cxnSp>
        <p:nvCxnSpPr>
          <p:cNvPr id="4" name="Gerade Verbindung mit Pfeil 3"/>
          <p:cNvCxnSpPr>
            <a:cxnSpLocks/>
          </p:cNvCxnSpPr>
          <p:nvPr/>
        </p:nvCxnSpPr>
        <p:spPr bwMode="auto">
          <a:xfrm>
            <a:off x="2949150" y="2439429"/>
            <a:ext cx="352778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>
            <a:cxnSpLocks/>
          </p:cNvCxnSpPr>
          <p:nvPr/>
        </p:nvCxnSpPr>
        <p:spPr bwMode="auto">
          <a:xfrm>
            <a:off x="3190888" y="2844077"/>
            <a:ext cx="328604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>
            <a:cxnSpLocks/>
          </p:cNvCxnSpPr>
          <p:nvPr/>
        </p:nvCxnSpPr>
        <p:spPr bwMode="auto">
          <a:xfrm>
            <a:off x="3280226" y="3232960"/>
            <a:ext cx="31967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Verbinder: gewinkelt 8"/>
          <p:cNvCxnSpPr>
            <a:cxnSpLocks/>
          </p:cNvCxnSpPr>
          <p:nvPr/>
        </p:nvCxnSpPr>
        <p:spPr bwMode="auto">
          <a:xfrm>
            <a:off x="3227675" y="3611333"/>
            <a:ext cx="3249258" cy="1050092"/>
          </a:xfrm>
          <a:prstGeom prst="bentConnector3">
            <a:avLst>
              <a:gd name="adj1" fmla="val 55938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Verbinder: gewinkelt 9"/>
          <p:cNvCxnSpPr>
            <a:cxnSpLocks/>
          </p:cNvCxnSpPr>
          <p:nvPr/>
        </p:nvCxnSpPr>
        <p:spPr bwMode="auto">
          <a:xfrm>
            <a:off x="2891344" y="3968685"/>
            <a:ext cx="3585589" cy="109048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1" name="Grafik 10" descr="Notizen Machen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372900" y="3989446"/>
            <a:ext cx="3036888" cy="30368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Organisieren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6980203" y="580539"/>
            <a:ext cx="4749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2. &amp; 3. Verarbeiten und Organisieren</a:t>
            </a:r>
            <a:endParaRPr/>
          </a:p>
        </p:txBody>
      </p:sp>
      <p:sp>
        <p:nvSpPr>
          <p:cNvPr id="4" name="Inhaltsplatzhalter 5"/>
          <p:cNvSpPr>
            <a:spLocks noGrp="1"/>
          </p:cNvSpPr>
          <p:nvPr>
            <p:ph idx="1"/>
          </p:nvPr>
        </p:nvSpPr>
        <p:spPr bwMode="auto"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de-DE" sz="2400"/>
              <a:t>Diese Listen/Orte braucht ihr:</a:t>
            </a:r>
            <a:endParaRPr/>
          </a:p>
          <a:p>
            <a:pPr marL="0" indent="0">
              <a:buNone/>
              <a:defRPr/>
            </a:pPr>
            <a:endParaRPr lang="de-DE" sz="2400"/>
          </a:p>
        </p:txBody>
      </p:sp>
      <p:grpSp>
        <p:nvGrpSpPr>
          <p:cNvPr id="7" name="Gruppieren 6"/>
          <p:cNvGrpSpPr/>
          <p:nvPr/>
        </p:nvGrpSpPr>
        <p:grpSpPr bwMode="auto">
          <a:xfrm>
            <a:off x="1739187" y="2527072"/>
            <a:ext cx="1848505" cy="1681975"/>
            <a:chOff x="0" y="0"/>
            <a:chExt cx="1848505" cy="1681975"/>
          </a:xfrm>
        </p:grpSpPr>
        <p:sp>
          <p:nvSpPr>
            <p:cNvPr id="9" name="Textfeld 8"/>
            <p:cNvSpPr txBox="1"/>
            <p:nvPr/>
          </p:nvSpPr>
          <p:spPr bwMode="auto">
            <a:xfrm flipH="0" flipV="0">
              <a:off x="0" y="0"/>
              <a:ext cx="1848505" cy="3661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Nächste Schritte</a:t>
              </a:r>
              <a:endParaRPr/>
            </a:p>
          </p:txBody>
        </p:sp>
        <p:pic>
          <p:nvPicPr>
            <p:cNvPr id="11" name="Grafik 10" descr="Liste Silhouette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171963" y="319602"/>
              <a:ext cx="1362373" cy="1362373"/>
            </a:xfrm>
            <a:prstGeom prst="rect">
              <a:avLst/>
            </a:prstGeom>
          </p:spPr>
        </p:pic>
      </p:grpSp>
      <p:grpSp>
        <p:nvGrpSpPr>
          <p:cNvPr id="12" name="Gruppieren 11"/>
          <p:cNvGrpSpPr/>
          <p:nvPr/>
        </p:nvGrpSpPr>
        <p:grpSpPr bwMode="auto">
          <a:xfrm>
            <a:off x="4294378" y="2536018"/>
            <a:ext cx="1362373" cy="1673031"/>
            <a:chOff x="1546211" y="2661142"/>
            <a:chExt cx="1362373" cy="1673031"/>
          </a:xfrm>
        </p:grpSpPr>
        <p:sp>
          <p:nvSpPr>
            <p:cNvPr id="13" name="Textfeld 12"/>
            <p:cNvSpPr txBox="1"/>
            <p:nvPr/>
          </p:nvSpPr>
          <p:spPr bwMode="auto">
            <a:xfrm>
              <a:off x="1608870" y="2661142"/>
              <a:ext cx="123705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Warten auf</a:t>
              </a:r>
              <a:endParaRPr/>
            </a:p>
          </p:txBody>
        </p:sp>
        <p:pic>
          <p:nvPicPr>
            <p:cNvPr id="14" name="Grafik 13" descr="Liste Silhouette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1546211" y="2971800"/>
              <a:ext cx="1362373" cy="1362373"/>
            </a:xfrm>
            <a:prstGeom prst="rect">
              <a:avLst/>
            </a:prstGeom>
          </p:spPr>
        </p:pic>
      </p:grpSp>
      <p:grpSp>
        <p:nvGrpSpPr>
          <p:cNvPr id="15" name="Gruppieren 14"/>
          <p:cNvGrpSpPr/>
          <p:nvPr/>
        </p:nvGrpSpPr>
        <p:grpSpPr bwMode="auto">
          <a:xfrm>
            <a:off x="6568300" y="2309749"/>
            <a:ext cx="1413418" cy="1899300"/>
            <a:chOff x="1546208" y="2434873"/>
            <a:chExt cx="1413418" cy="1899300"/>
          </a:xfrm>
        </p:grpSpPr>
        <p:sp>
          <p:nvSpPr>
            <p:cNvPr id="16" name="Textfeld 15"/>
            <p:cNvSpPr txBox="1"/>
            <p:nvPr/>
          </p:nvSpPr>
          <p:spPr bwMode="auto">
            <a:xfrm>
              <a:off x="1546208" y="2434873"/>
              <a:ext cx="141341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Irgendwann/ Vielleicht</a:t>
              </a:r>
              <a:endParaRPr/>
            </a:p>
          </p:txBody>
        </p:sp>
        <p:pic>
          <p:nvPicPr>
            <p:cNvPr id="17" name="Grafik 16" descr="Liste Silhouette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1546211" y="2971800"/>
              <a:ext cx="1362373" cy="1362373"/>
            </a:xfrm>
            <a:prstGeom prst="rect">
              <a:avLst/>
            </a:prstGeom>
          </p:spPr>
        </p:pic>
      </p:grpSp>
      <p:grpSp>
        <p:nvGrpSpPr>
          <p:cNvPr id="19" name="Gruppieren 18"/>
          <p:cNvGrpSpPr/>
          <p:nvPr/>
        </p:nvGrpSpPr>
        <p:grpSpPr bwMode="auto">
          <a:xfrm>
            <a:off x="8731915" y="2527304"/>
            <a:ext cx="1362373" cy="1681976"/>
            <a:chOff x="1546210" y="2652197"/>
            <a:chExt cx="1362373" cy="1681976"/>
          </a:xfrm>
        </p:grpSpPr>
        <p:sp>
          <p:nvSpPr>
            <p:cNvPr id="21" name="Textfeld 20"/>
            <p:cNvSpPr txBox="1"/>
            <p:nvPr/>
          </p:nvSpPr>
          <p:spPr bwMode="auto">
            <a:xfrm>
              <a:off x="1546210" y="2652197"/>
              <a:ext cx="136237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Projekteliste</a:t>
              </a:r>
              <a:endParaRPr/>
            </a:p>
          </p:txBody>
        </p:sp>
        <p:pic>
          <p:nvPicPr>
            <p:cNvPr id="23" name="Grafik 22" descr="Liste Silhouette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1546211" y="2971800"/>
              <a:ext cx="1362373" cy="1362373"/>
            </a:xfrm>
            <a:prstGeom prst="rect">
              <a:avLst/>
            </a:prstGeom>
          </p:spPr>
        </p:pic>
      </p:grpSp>
      <p:grpSp>
        <p:nvGrpSpPr>
          <p:cNvPr id="25" name="Gruppieren 24"/>
          <p:cNvGrpSpPr/>
          <p:nvPr/>
        </p:nvGrpSpPr>
        <p:grpSpPr bwMode="auto">
          <a:xfrm>
            <a:off x="2891613" y="4945141"/>
            <a:ext cx="1637949" cy="1256338"/>
            <a:chOff x="2891613" y="4945141"/>
            <a:chExt cx="1637949" cy="1256338"/>
          </a:xfrm>
        </p:grpSpPr>
        <p:pic>
          <p:nvPicPr>
            <p:cNvPr id="27" name="Grafik 26" descr="Archivbox (Archiv) Silhouette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3200162" y="5180626"/>
              <a:ext cx="1020853" cy="1020853"/>
            </a:xfrm>
            <a:prstGeom prst="rect">
              <a:avLst/>
            </a:prstGeom>
          </p:spPr>
        </p:pic>
        <p:sp>
          <p:nvSpPr>
            <p:cNvPr id="28" name="Textfeld 27"/>
            <p:cNvSpPr txBox="1"/>
            <p:nvPr/>
          </p:nvSpPr>
          <p:spPr bwMode="auto">
            <a:xfrm>
              <a:off x="2891613" y="4945141"/>
              <a:ext cx="16379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Referenzordner</a:t>
              </a:r>
              <a:endParaRPr/>
            </a:p>
          </p:txBody>
        </p:sp>
      </p:grpSp>
      <p:grpSp>
        <p:nvGrpSpPr>
          <p:cNvPr id="29" name="Gruppieren 28"/>
          <p:cNvGrpSpPr/>
          <p:nvPr/>
        </p:nvGrpSpPr>
        <p:grpSpPr bwMode="auto">
          <a:xfrm>
            <a:off x="5321231" y="4945141"/>
            <a:ext cx="1649362" cy="1256338"/>
            <a:chOff x="5321231" y="4945141"/>
            <a:chExt cx="1649362" cy="1256338"/>
          </a:xfrm>
        </p:grpSpPr>
        <p:pic>
          <p:nvPicPr>
            <p:cNvPr id="30" name="Grafik 29" descr="Tageskalender Silhouette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5635486" y="5180626"/>
              <a:ext cx="1020853" cy="1020853"/>
            </a:xfrm>
            <a:prstGeom prst="rect">
              <a:avLst/>
            </a:prstGeom>
          </p:spPr>
        </p:pic>
        <p:sp>
          <p:nvSpPr>
            <p:cNvPr id="31" name="Textfeld 30"/>
            <p:cNvSpPr txBox="1"/>
            <p:nvPr/>
          </p:nvSpPr>
          <p:spPr bwMode="auto">
            <a:xfrm>
              <a:off x="5321231" y="4945141"/>
              <a:ext cx="16493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Terminkalender</a:t>
              </a:r>
              <a:endParaRPr/>
            </a:p>
          </p:txBody>
        </p:sp>
      </p:grpSp>
      <p:grpSp>
        <p:nvGrpSpPr>
          <p:cNvPr id="32" name="Gruppieren 31"/>
          <p:cNvGrpSpPr/>
          <p:nvPr/>
        </p:nvGrpSpPr>
        <p:grpSpPr bwMode="auto">
          <a:xfrm>
            <a:off x="7897624" y="4949242"/>
            <a:ext cx="1020852" cy="1252237"/>
            <a:chOff x="7897624" y="4949242"/>
            <a:chExt cx="1020852" cy="1252237"/>
          </a:xfrm>
        </p:grpSpPr>
        <p:pic>
          <p:nvPicPr>
            <p:cNvPr id="33" name="Grafik 32" descr="Basketballkorb Silhouette"/>
            <p:cNvPicPr>
              <a:picLocks noChangeAspect="1"/>
            </p:cNvPicPr>
            <p:nvPr/>
          </p:nvPicPr>
          <p:blipFill>
            <a:blip r:embed="rId5"/>
            <a:stretch/>
          </p:blipFill>
          <p:spPr bwMode="auto">
            <a:xfrm>
              <a:off x="7897624" y="5180627"/>
              <a:ext cx="1020852" cy="1020852"/>
            </a:xfrm>
            <a:prstGeom prst="rect">
              <a:avLst/>
            </a:prstGeom>
          </p:spPr>
        </p:pic>
        <p:sp>
          <p:nvSpPr>
            <p:cNvPr id="34" name="Textfeld 33"/>
            <p:cNvSpPr txBox="1"/>
            <p:nvPr/>
          </p:nvSpPr>
          <p:spPr bwMode="auto">
            <a:xfrm>
              <a:off x="8103318" y="4949242"/>
              <a:ext cx="6094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Müll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Verarbeiten: Der Entscheidungsbaum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7038317" y="1036202"/>
            <a:ext cx="4749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2. &amp; 3. Verarbeiten und Organisieren</a:t>
            </a:r>
            <a:endParaRPr/>
          </a:p>
        </p:txBody>
      </p:sp>
      <p:pic>
        <p:nvPicPr>
          <p:cNvPr id="8" name="Grafik 7" descr="Posteingang Häkchen Silhouette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69036" y="2022566"/>
            <a:ext cx="914400" cy="914400"/>
          </a:xfrm>
          <a:prstGeom prst="rect">
            <a:avLst/>
          </a:prstGeom>
        </p:spPr>
      </p:pic>
      <p:grpSp>
        <p:nvGrpSpPr>
          <p:cNvPr id="10" name="Gruppieren 9"/>
          <p:cNvGrpSpPr/>
          <p:nvPr/>
        </p:nvGrpSpPr>
        <p:grpSpPr bwMode="auto">
          <a:xfrm>
            <a:off x="451976" y="2479766"/>
            <a:ext cx="1935786" cy="792352"/>
            <a:chOff x="451976" y="2479766"/>
            <a:chExt cx="1935786" cy="792352"/>
          </a:xfrm>
        </p:grpSpPr>
        <p:sp>
          <p:nvSpPr>
            <p:cNvPr id="35" name="Textfeld 34"/>
            <p:cNvSpPr txBox="1"/>
            <p:nvPr/>
          </p:nvSpPr>
          <p:spPr bwMode="auto">
            <a:xfrm>
              <a:off x="451976" y="2902786"/>
              <a:ext cx="14277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Eingangskorb</a:t>
              </a:r>
              <a:endParaRPr/>
            </a:p>
          </p:txBody>
        </p:sp>
        <p:cxnSp>
          <p:nvCxnSpPr>
            <p:cNvPr id="36" name="Gerade Verbindung mit Pfeil 35"/>
            <p:cNvCxnSpPr>
              <a:cxnSpLocks/>
              <a:stCxn id="8" idx="3"/>
              <a:endCxn id="38" idx="1"/>
            </p:cNvCxnSpPr>
            <p:nvPr/>
          </p:nvCxnSpPr>
          <p:spPr bwMode="auto">
            <a:xfrm>
              <a:off x="1583436" y="2479766"/>
              <a:ext cx="80432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7" name="Gruppieren 36"/>
          <p:cNvGrpSpPr/>
          <p:nvPr/>
        </p:nvGrpSpPr>
        <p:grpSpPr bwMode="auto">
          <a:xfrm>
            <a:off x="1690770" y="2295100"/>
            <a:ext cx="2754415" cy="2818033"/>
            <a:chOff x="1555480" y="2295100"/>
            <a:chExt cx="2754415" cy="2818033"/>
          </a:xfrm>
        </p:grpSpPr>
        <p:sp>
          <p:nvSpPr>
            <p:cNvPr id="38" name="Textfeld 37"/>
            <p:cNvSpPr txBox="1"/>
            <p:nvPr/>
          </p:nvSpPr>
          <p:spPr bwMode="auto">
            <a:xfrm>
              <a:off x="2252472" y="2295100"/>
              <a:ext cx="2057423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Aktion erforderlich?</a:t>
              </a:r>
              <a:endParaRPr/>
            </a:p>
          </p:txBody>
        </p:sp>
        <p:sp>
          <p:nvSpPr>
            <p:cNvPr id="39" name="Textfeld 38"/>
            <p:cNvSpPr txBox="1"/>
            <p:nvPr/>
          </p:nvSpPr>
          <p:spPr bwMode="auto">
            <a:xfrm>
              <a:off x="1947741" y="3325806"/>
              <a:ext cx="6094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Müll</a:t>
              </a:r>
              <a:endParaRPr/>
            </a:p>
          </p:txBody>
        </p:sp>
        <p:sp>
          <p:nvSpPr>
            <p:cNvPr id="40" name="Textfeld 39"/>
            <p:cNvSpPr txBox="1"/>
            <p:nvPr/>
          </p:nvSpPr>
          <p:spPr bwMode="auto">
            <a:xfrm>
              <a:off x="1749994" y="3896304"/>
              <a:ext cx="10049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Referenz</a:t>
              </a:r>
              <a:endParaRPr/>
            </a:p>
          </p:txBody>
        </p:sp>
        <p:sp>
          <p:nvSpPr>
            <p:cNvPr id="41" name="Textfeld 40"/>
            <p:cNvSpPr txBox="1"/>
            <p:nvPr/>
          </p:nvSpPr>
          <p:spPr bwMode="auto">
            <a:xfrm>
              <a:off x="1555480" y="4466802"/>
              <a:ext cx="139211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Irgendwann/</a:t>
              </a:r>
              <a:endParaRPr/>
            </a:p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Vielleicht</a:t>
              </a:r>
              <a:endParaRPr/>
            </a:p>
          </p:txBody>
        </p:sp>
        <p:cxnSp>
          <p:nvCxnSpPr>
            <p:cNvPr id="42" name="Verbinder: gewinkelt 41"/>
            <p:cNvCxnSpPr>
              <a:cxnSpLocks/>
              <a:stCxn id="38" idx="2"/>
              <a:endCxn id="39" idx="3"/>
            </p:cNvCxnSpPr>
            <p:nvPr/>
          </p:nvCxnSpPr>
          <p:spPr bwMode="auto">
            <a:xfrm rot="5400000">
              <a:off x="2496174" y="2725462"/>
              <a:ext cx="846040" cy="723981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3" name="Textfeld 42"/>
            <p:cNvSpPr txBox="1"/>
            <p:nvPr/>
          </p:nvSpPr>
          <p:spPr bwMode="auto">
            <a:xfrm>
              <a:off x="3281183" y="2645144"/>
              <a:ext cx="6319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b="1"/>
                <a:t>Nein</a:t>
              </a:r>
              <a:endParaRPr/>
            </a:p>
          </p:txBody>
        </p:sp>
        <p:cxnSp>
          <p:nvCxnSpPr>
            <p:cNvPr id="44" name="Verbinder: gewinkelt 43"/>
            <p:cNvCxnSpPr>
              <a:cxnSpLocks/>
              <a:stCxn id="38" idx="2"/>
              <a:endCxn id="40" idx="3"/>
            </p:cNvCxnSpPr>
            <p:nvPr/>
          </p:nvCxnSpPr>
          <p:spPr bwMode="auto">
            <a:xfrm rot="5400000">
              <a:off x="2309798" y="3109584"/>
              <a:ext cx="1416538" cy="526235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Verbinder: gewinkelt 44"/>
            <p:cNvCxnSpPr>
              <a:cxnSpLocks/>
              <a:stCxn id="38" idx="2"/>
              <a:endCxn id="41" idx="3"/>
            </p:cNvCxnSpPr>
            <p:nvPr/>
          </p:nvCxnSpPr>
          <p:spPr bwMode="auto">
            <a:xfrm rot="5400000">
              <a:off x="2051620" y="3560404"/>
              <a:ext cx="2125536" cy="333592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6" name="Gruppieren 45"/>
          <p:cNvGrpSpPr/>
          <p:nvPr/>
        </p:nvGrpSpPr>
        <p:grpSpPr bwMode="auto">
          <a:xfrm>
            <a:off x="4440894" y="2150866"/>
            <a:ext cx="3379944" cy="513566"/>
            <a:chOff x="4440894" y="2150866"/>
            <a:chExt cx="3379944" cy="513566"/>
          </a:xfrm>
        </p:grpSpPr>
        <p:sp>
          <p:nvSpPr>
            <p:cNvPr id="47" name="Textfeld 46"/>
            <p:cNvSpPr txBox="1"/>
            <p:nvPr/>
          </p:nvSpPr>
          <p:spPr bwMode="auto">
            <a:xfrm>
              <a:off x="5763224" y="2295100"/>
              <a:ext cx="2057615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Mehr als 2 Schritte?</a:t>
              </a:r>
              <a:endParaRPr/>
            </a:p>
          </p:txBody>
        </p:sp>
        <p:cxnSp>
          <p:nvCxnSpPr>
            <p:cNvPr id="48" name="Gerade Verbindung mit Pfeil 47"/>
            <p:cNvCxnSpPr>
              <a:cxnSpLocks/>
              <a:stCxn id="38" idx="3"/>
              <a:endCxn id="47" idx="1"/>
            </p:cNvCxnSpPr>
            <p:nvPr/>
          </p:nvCxnSpPr>
          <p:spPr bwMode="auto">
            <a:xfrm>
              <a:off x="4445185" y="2479766"/>
              <a:ext cx="131803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9" name="Textfeld 48"/>
            <p:cNvSpPr txBox="1"/>
            <p:nvPr/>
          </p:nvSpPr>
          <p:spPr bwMode="auto">
            <a:xfrm>
              <a:off x="4440894" y="2150866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b="1"/>
                <a:t>Ja</a:t>
              </a:r>
              <a:endParaRPr/>
            </a:p>
          </p:txBody>
        </p:sp>
      </p:grpSp>
      <p:grpSp>
        <p:nvGrpSpPr>
          <p:cNvPr id="50" name="Gruppieren 49"/>
          <p:cNvGrpSpPr/>
          <p:nvPr/>
        </p:nvGrpSpPr>
        <p:grpSpPr bwMode="auto">
          <a:xfrm>
            <a:off x="7790163" y="2150866"/>
            <a:ext cx="2593448" cy="514974"/>
            <a:chOff x="7790163" y="2150866"/>
            <a:chExt cx="2593448" cy="514974"/>
          </a:xfrm>
        </p:grpSpPr>
        <p:cxnSp>
          <p:nvCxnSpPr>
            <p:cNvPr id="51" name="Gerade Verbindung mit Pfeil 50"/>
            <p:cNvCxnSpPr>
              <a:cxnSpLocks/>
              <a:stCxn id="47" idx="3"/>
            </p:cNvCxnSpPr>
            <p:nvPr/>
          </p:nvCxnSpPr>
          <p:spPr bwMode="auto">
            <a:xfrm>
              <a:off x="7820839" y="2479766"/>
              <a:ext cx="121033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52" name="Textfeld 51"/>
            <p:cNvSpPr txBox="1"/>
            <p:nvPr/>
          </p:nvSpPr>
          <p:spPr bwMode="auto">
            <a:xfrm>
              <a:off x="9036383" y="2296508"/>
              <a:ext cx="1347228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Projekteliste</a:t>
              </a:r>
              <a:endParaRPr/>
            </a:p>
          </p:txBody>
        </p:sp>
        <p:sp>
          <p:nvSpPr>
            <p:cNvPr id="53" name="Textfeld 52"/>
            <p:cNvSpPr txBox="1"/>
            <p:nvPr/>
          </p:nvSpPr>
          <p:spPr bwMode="auto">
            <a:xfrm>
              <a:off x="7790163" y="2150866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b="1"/>
                <a:t>Ja</a:t>
              </a:r>
              <a:endParaRPr/>
            </a:p>
          </p:txBody>
        </p:sp>
      </p:grpSp>
      <p:grpSp>
        <p:nvGrpSpPr>
          <p:cNvPr id="54" name="Gruppieren 53"/>
          <p:cNvGrpSpPr/>
          <p:nvPr/>
        </p:nvGrpSpPr>
        <p:grpSpPr bwMode="auto">
          <a:xfrm>
            <a:off x="7826049" y="2663026"/>
            <a:ext cx="2770890" cy="890640"/>
            <a:chOff x="7826049" y="2663026"/>
            <a:chExt cx="2770890" cy="890640"/>
          </a:xfrm>
        </p:grpSpPr>
        <p:sp>
          <p:nvSpPr>
            <p:cNvPr id="55" name="Textfeld 54"/>
            <p:cNvSpPr txBox="1"/>
            <p:nvPr/>
          </p:nvSpPr>
          <p:spPr bwMode="auto">
            <a:xfrm>
              <a:off x="8823055" y="3015057"/>
              <a:ext cx="1773884" cy="53860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Planung Projekte</a:t>
              </a:r>
              <a:endParaRPr/>
            </a:p>
            <a:p>
              <a:pPr algn="ctr">
                <a:defRPr/>
              </a:pPr>
              <a:r>
                <a:rPr lang="de-DE" sz="1100"/>
                <a:t>(durchsehen)</a:t>
              </a:r>
              <a:endParaRPr/>
            </a:p>
          </p:txBody>
        </p:sp>
        <p:cxnSp>
          <p:nvCxnSpPr>
            <p:cNvPr id="56" name="Gerade Verbindung mit Pfeil 55"/>
            <p:cNvCxnSpPr>
              <a:cxnSpLocks/>
              <a:stCxn id="52" idx="2"/>
              <a:endCxn id="55" idx="0"/>
            </p:cNvCxnSpPr>
            <p:nvPr/>
          </p:nvCxnSpPr>
          <p:spPr bwMode="auto">
            <a:xfrm>
              <a:off x="9709997" y="2665840"/>
              <a:ext cx="0" cy="34921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7" name="Verbinder: gekrümmt 56"/>
            <p:cNvCxnSpPr>
              <a:cxnSpLocks/>
              <a:stCxn id="55" idx="1"/>
            </p:cNvCxnSpPr>
            <p:nvPr/>
          </p:nvCxnSpPr>
          <p:spPr bwMode="auto">
            <a:xfrm rot="10800000">
              <a:off x="7826049" y="2663026"/>
              <a:ext cx="997006" cy="621337"/>
            </a:xfrm>
            <a:prstGeom prst="curved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58" name="Gruppieren 57"/>
          <p:cNvGrpSpPr/>
          <p:nvPr/>
        </p:nvGrpSpPr>
        <p:grpSpPr bwMode="auto">
          <a:xfrm>
            <a:off x="5544719" y="2624000"/>
            <a:ext cx="2505045" cy="1062944"/>
            <a:chOff x="5544719" y="2624000"/>
            <a:chExt cx="2505045" cy="1062944"/>
          </a:xfrm>
        </p:grpSpPr>
        <p:sp>
          <p:nvSpPr>
            <p:cNvPr id="59" name="Textfeld 58"/>
            <p:cNvSpPr txBox="1"/>
            <p:nvPr/>
          </p:nvSpPr>
          <p:spPr bwMode="auto">
            <a:xfrm>
              <a:off x="5544719" y="3317612"/>
              <a:ext cx="2505045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Weniger als 2 min nötig?</a:t>
              </a:r>
              <a:endParaRPr/>
            </a:p>
          </p:txBody>
        </p:sp>
        <p:cxnSp>
          <p:nvCxnSpPr>
            <p:cNvPr id="60" name="Gerade Verbindung mit Pfeil 59"/>
            <p:cNvCxnSpPr>
              <a:cxnSpLocks/>
              <a:stCxn id="47" idx="2"/>
              <a:endCxn id="59" idx="0"/>
            </p:cNvCxnSpPr>
            <p:nvPr/>
          </p:nvCxnSpPr>
          <p:spPr bwMode="auto">
            <a:xfrm>
              <a:off x="6792032" y="2664432"/>
              <a:ext cx="5210" cy="6531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61" name="Textfeld 60"/>
            <p:cNvSpPr txBox="1"/>
            <p:nvPr/>
          </p:nvSpPr>
          <p:spPr bwMode="auto">
            <a:xfrm>
              <a:off x="6797242" y="2624000"/>
              <a:ext cx="6319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b="1"/>
                <a:t>Nein</a:t>
              </a:r>
              <a:endParaRPr/>
            </a:p>
          </p:txBody>
        </p:sp>
      </p:grpSp>
      <p:grpSp>
        <p:nvGrpSpPr>
          <p:cNvPr id="62" name="Gruppieren 61"/>
          <p:cNvGrpSpPr/>
          <p:nvPr/>
        </p:nvGrpSpPr>
        <p:grpSpPr bwMode="auto">
          <a:xfrm>
            <a:off x="4976373" y="3686944"/>
            <a:ext cx="1820869" cy="998829"/>
            <a:chOff x="4976373" y="3686944"/>
            <a:chExt cx="1820869" cy="998829"/>
          </a:xfrm>
        </p:grpSpPr>
        <p:cxnSp>
          <p:nvCxnSpPr>
            <p:cNvPr id="63" name="Gerade Verbindung mit Pfeil 62"/>
            <p:cNvCxnSpPr>
              <a:cxnSpLocks/>
              <a:stCxn id="59" idx="2"/>
              <a:endCxn id="64" idx="0"/>
            </p:cNvCxnSpPr>
            <p:nvPr/>
          </p:nvCxnSpPr>
          <p:spPr bwMode="auto">
            <a:xfrm flipH="1">
              <a:off x="5508570" y="3686944"/>
              <a:ext cx="1288672" cy="62949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64" name="Textfeld 63"/>
            <p:cNvSpPr txBox="1"/>
            <p:nvPr/>
          </p:nvSpPr>
          <p:spPr bwMode="auto">
            <a:xfrm>
              <a:off x="4976373" y="4316442"/>
              <a:ext cx="10643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Erledigen</a:t>
              </a:r>
              <a:endParaRPr/>
            </a:p>
          </p:txBody>
        </p:sp>
        <p:sp>
          <p:nvSpPr>
            <p:cNvPr id="65" name="Textfeld 64"/>
            <p:cNvSpPr txBox="1"/>
            <p:nvPr/>
          </p:nvSpPr>
          <p:spPr bwMode="auto">
            <a:xfrm>
              <a:off x="5709411" y="3739898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b="1"/>
                <a:t>Ja</a:t>
              </a:r>
              <a:endParaRPr/>
            </a:p>
          </p:txBody>
        </p:sp>
      </p:grpSp>
      <p:grpSp>
        <p:nvGrpSpPr>
          <p:cNvPr id="66" name="Gruppieren 65"/>
          <p:cNvGrpSpPr/>
          <p:nvPr/>
        </p:nvGrpSpPr>
        <p:grpSpPr bwMode="auto">
          <a:xfrm>
            <a:off x="6797242" y="3686944"/>
            <a:ext cx="2958237" cy="1037025"/>
            <a:chOff x="6797242" y="3686944"/>
            <a:chExt cx="2958237" cy="1037025"/>
          </a:xfrm>
        </p:grpSpPr>
        <p:cxnSp>
          <p:nvCxnSpPr>
            <p:cNvPr id="67" name="Gerade Verbindung mit Pfeil 66"/>
            <p:cNvCxnSpPr>
              <a:cxnSpLocks/>
              <a:stCxn id="59" idx="2"/>
            </p:cNvCxnSpPr>
            <p:nvPr/>
          </p:nvCxnSpPr>
          <p:spPr bwMode="auto">
            <a:xfrm>
              <a:off x="6797242" y="3686944"/>
              <a:ext cx="1345022" cy="64133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68" name="Textfeld 67"/>
            <p:cNvSpPr txBox="1"/>
            <p:nvPr/>
          </p:nvSpPr>
          <p:spPr bwMode="auto">
            <a:xfrm>
              <a:off x="7504887" y="3743891"/>
              <a:ext cx="6319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b="1"/>
                <a:t>Nein</a:t>
              </a:r>
              <a:endParaRPr/>
            </a:p>
          </p:txBody>
        </p:sp>
        <p:sp>
          <p:nvSpPr>
            <p:cNvPr id="69" name="Geschweifte Klammer rechts 68"/>
            <p:cNvSpPr/>
            <p:nvPr/>
          </p:nvSpPr>
          <p:spPr bwMode="auto">
            <a:xfrm rot="16199998">
              <a:off x="8322973" y="3291463"/>
              <a:ext cx="402580" cy="2462432"/>
            </a:xfrm>
            <a:prstGeom prst="rightBrace">
              <a:avLst>
                <a:gd name="adj1" fmla="val 8333"/>
                <a:gd name="adj2" fmla="val 33116"/>
              </a:avLst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</p:grpSp>
      <p:grpSp>
        <p:nvGrpSpPr>
          <p:cNvPr id="70" name="Gruppieren 69"/>
          <p:cNvGrpSpPr/>
          <p:nvPr/>
        </p:nvGrpSpPr>
        <p:grpSpPr bwMode="auto">
          <a:xfrm>
            <a:off x="6672973" y="4723969"/>
            <a:ext cx="1240148" cy="1201482"/>
            <a:chOff x="6672973" y="4723969"/>
            <a:chExt cx="1240148" cy="1201482"/>
          </a:xfrm>
        </p:grpSpPr>
        <p:sp>
          <p:nvSpPr>
            <p:cNvPr id="71" name="Textfeld 70"/>
            <p:cNvSpPr txBox="1"/>
            <p:nvPr/>
          </p:nvSpPr>
          <p:spPr bwMode="auto">
            <a:xfrm>
              <a:off x="6691665" y="4723969"/>
              <a:ext cx="12027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Delegieren</a:t>
              </a:r>
              <a:endParaRPr/>
            </a:p>
          </p:txBody>
        </p:sp>
        <p:sp>
          <p:nvSpPr>
            <p:cNvPr id="72" name="Textfeld 71"/>
            <p:cNvSpPr txBox="1"/>
            <p:nvPr/>
          </p:nvSpPr>
          <p:spPr bwMode="auto">
            <a:xfrm>
              <a:off x="6672973" y="5556119"/>
              <a:ext cx="12401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Warten auf</a:t>
              </a:r>
              <a:endParaRPr/>
            </a:p>
          </p:txBody>
        </p:sp>
        <p:cxnSp>
          <p:nvCxnSpPr>
            <p:cNvPr id="73" name="Gerade Verbindung mit Pfeil 72"/>
            <p:cNvCxnSpPr>
              <a:cxnSpLocks/>
              <a:stCxn id="71" idx="2"/>
              <a:endCxn id="72" idx="0"/>
            </p:cNvCxnSpPr>
            <p:nvPr/>
          </p:nvCxnSpPr>
          <p:spPr bwMode="auto">
            <a:xfrm flipH="1">
              <a:off x="7293047" y="5093301"/>
              <a:ext cx="1" cy="46281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74" name="Gruppieren 73"/>
          <p:cNvGrpSpPr/>
          <p:nvPr/>
        </p:nvGrpSpPr>
        <p:grpSpPr bwMode="auto">
          <a:xfrm>
            <a:off x="8106115" y="4706474"/>
            <a:ext cx="3605887" cy="1218977"/>
            <a:chOff x="8106115" y="4706474"/>
            <a:chExt cx="3605887" cy="1218977"/>
          </a:xfrm>
        </p:grpSpPr>
        <p:sp>
          <p:nvSpPr>
            <p:cNvPr id="75" name="Textfeld 74"/>
            <p:cNvSpPr txBox="1"/>
            <p:nvPr/>
          </p:nvSpPr>
          <p:spPr bwMode="auto">
            <a:xfrm>
              <a:off x="9088980" y="4706474"/>
              <a:ext cx="13329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/>
                <a:t>Verschieben</a:t>
              </a:r>
              <a:endParaRPr/>
            </a:p>
          </p:txBody>
        </p:sp>
        <p:sp>
          <p:nvSpPr>
            <p:cNvPr id="76" name="Textfeld 75"/>
            <p:cNvSpPr txBox="1"/>
            <p:nvPr/>
          </p:nvSpPr>
          <p:spPr bwMode="auto">
            <a:xfrm>
              <a:off x="8106115" y="5556119"/>
              <a:ext cx="16493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Terminkalender</a:t>
              </a:r>
              <a:endParaRPr/>
            </a:p>
          </p:txBody>
        </p:sp>
        <p:sp>
          <p:nvSpPr>
            <p:cNvPr id="77" name="Textfeld 76"/>
            <p:cNvSpPr txBox="1"/>
            <p:nvPr/>
          </p:nvSpPr>
          <p:spPr bwMode="auto">
            <a:xfrm>
              <a:off x="9996083" y="5556119"/>
              <a:ext cx="17159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accent2"/>
                  </a:solidFill>
                </a:rPr>
                <a:t>Nächste Schritte</a:t>
              </a:r>
              <a:endParaRPr/>
            </a:p>
          </p:txBody>
        </p:sp>
        <p:cxnSp>
          <p:nvCxnSpPr>
            <p:cNvPr id="78" name="Verbinder: gewinkelt 77"/>
            <p:cNvCxnSpPr>
              <a:cxnSpLocks/>
              <a:stCxn id="75" idx="2"/>
              <a:endCxn id="76" idx="0"/>
            </p:cNvCxnSpPr>
            <p:nvPr/>
          </p:nvCxnSpPr>
          <p:spPr bwMode="auto">
            <a:xfrm rot="5400000">
              <a:off x="9102981" y="4903622"/>
              <a:ext cx="480313" cy="824681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9" name="Verbinder: gewinkelt 78"/>
            <p:cNvCxnSpPr>
              <a:cxnSpLocks/>
              <a:stCxn id="75" idx="2"/>
              <a:endCxn id="77" idx="0"/>
            </p:cNvCxnSpPr>
            <p:nvPr/>
          </p:nvCxnSpPr>
          <p:spPr bwMode="auto">
            <a:xfrm rot="16199998" flipH="1">
              <a:off x="10064604" y="4766679"/>
              <a:ext cx="480313" cy="1098566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80" name="Grafik 79" descr="Huhn Filmzeit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353785" y="4318046"/>
            <a:ext cx="2500313" cy="25003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Projekte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7038317" y="1036202"/>
            <a:ext cx="4749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2. &amp; 3. Verarbeiten und Organisieren</a:t>
            </a:r>
            <a:endParaRPr/>
          </a:p>
        </p:txBody>
      </p:sp>
      <p:sp>
        <p:nvSpPr>
          <p:cNvPr id="2" name="Inhaltsplatzhalter 5"/>
          <p:cNvSpPr>
            <a:spLocks noGrp="1"/>
          </p:cNvSpPr>
          <p:nvPr>
            <p:ph idx="1"/>
          </p:nvPr>
        </p:nvSpPr>
        <p:spPr bwMode="auto"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de-DE" sz="1700" u="sng"/>
              <a:t>Initialisierung durch: natürliche Planungsphase</a:t>
            </a:r>
            <a:endParaRPr/>
          </a:p>
          <a:p>
            <a:pPr marL="457200" indent="-457200">
              <a:buFont typeface="+mj-lt"/>
              <a:buAutoNum type="arabicPeriod"/>
              <a:defRPr/>
            </a:pPr>
            <a:r>
              <a:rPr lang="de-DE" sz="1700" b="1"/>
              <a:t>Zwecke und Absichten</a:t>
            </a:r>
            <a:endParaRPr/>
          </a:p>
          <a:p>
            <a:pPr marL="457200" lvl="1" indent="0">
              <a:buNone/>
              <a:defRPr/>
            </a:pPr>
            <a:r>
              <a:rPr lang="de-DE" sz="1700"/>
              <a:t>Warum?</a:t>
            </a:r>
            <a:endParaRPr/>
          </a:p>
          <a:p>
            <a:pPr marL="457200" indent="-457200">
              <a:buFont typeface="+mj-lt"/>
              <a:buAutoNum type="arabicPeriod"/>
              <a:defRPr/>
            </a:pPr>
            <a:r>
              <a:rPr lang="de-DE" sz="1700" b="1"/>
              <a:t>Grundsätze</a:t>
            </a:r>
            <a:endParaRPr/>
          </a:p>
          <a:p>
            <a:pPr marL="457200" indent="-457200">
              <a:buFont typeface="+mj-lt"/>
              <a:buAutoNum type="arabicPeriod"/>
              <a:defRPr/>
            </a:pPr>
            <a:r>
              <a:rPr lang="de-DE" sz="1700" b="1"/>
              <a:t>Geistige Vorwegnahme/Ergebnis</a:t>
            </a:r>
            <a:endParaRPr/>
          </a:p>
          <a:p>
            <a:pPr marL="457200" lvl="1" indent="0">
              <a:buNone/>
              <a:defRPr/>
            </a:pPr>
            <a:r>
              <a:rPr lang="de-DE" sz="1700"/>
              <a:t>Was?</a:t>
            </a:r>
            <a:endParaRPr/>
          </a:p>
          <a:p>
            <a:pPr marL="457200" indent="-457200">
              <a:buFont typeface="+mj-lt"/>
              <a:buAutoNum type="arabicPeriod"/>
              <a:defRPr/>
            </a:pPr>
            <a:r>
              <a:rPr lang="de-DE" sz="1700" b="1"/>
              <a:t>Brainstorming</a:t>
            </a:r>
            <a:endParaRPr/>
          </a:p>
          <a:p>
            <a:pPr marL="457200" lvl="1" indent="0">
              <a:buNone/>
              <a:defRPr/>
            </a:pPr>
            <a:r>
              <a:rPr lang="de-DE" sz="1700"/>
              <a:t>Wie? (lose Form)</a:t>
            </a:r>
            <a:endParaRPr/>
          </a:p>
          <a:p>
            <a:pPr marL="457200" indent="-457200">
              <a:buFont typeface="+mj-lt"/>
              <a:buAutoNum type="arabicPeriod"/>
              <a:defRPr/>
            </a:pPr>
            <a:r>
              <a:rPr lang="de-DE" sz="1700" b="1"/>
              <a:t>Organisieren</a:t>
            </a:r>
            <a:endParaRPr/>
          </a:p>
          <a:p>
            <a:pPr marL="457200" lvl="1" indent="0">
              <a:buNone/>
              <a:defRPr/>
            </a:pPr>
            <a:r>
              <a:rPr lang="de-DE" sz="1700"/>
              <a:t>Wie? (Planung)</a:t>
            </a:r>
            <a:endParaRPr/>
          </a:p>
          <a:p>
            <a:pPr marL="457200" indent="-457200">
              <a:buFont typeface="+mj-lt"/>
              <a:buAutoNum type="arabicPeriod"/>
              <a:defRPr/>
            </a:pPr>
            <a:r>
              <a:rPr lang="de-DE" sz="1700" b="1"/>
              <a:t>Nächste Schritte</a:t>
            </a:r>
            <a:endParaRPr/>
          </a:p>
          <a:p>
            <a:pPr marL="457200" lvl="1" indent="0">
              <a:buNone/>
              <a:defRPr/>
            </a:pPr>
            <a:r>
              <a:rPr lang="de-DE" sz="1700"/>
              <a:t>Was muss als Nächstes getan werden?</a:t>
            </a:r>
            <a:endParaRPr/>
          </a:p>
        </p:txBody>
      </p:sp>
      <p:pic>
        <p:nvPicPr>
          <p:cNvPr id="4" name="Grafik 3" descr="Ein Bild, das Entwurf, Zeichnung, Darstellung, Lineart enthält.&#10;&#10;Automatisch generierte Beschreibu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467183" y="2534069"/>
            <a:ext cx="3182566" cy="31825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Durchsehen</a:t>
            </a:r>
            <a:endParaRPr/>
          </a:p>
        </p:txBody>
      </p:sp>
      <p:sp>
        <p:nvSpPr>
          <p:cNvPr id="2" name="Inhaltsplatzhalter 2"/>
          <p:cNvSpPr txBox="1"/>
          <p:nvPr/>
        </p:nvSpPr>
        <p:spPr bwMode="auto">
          <a:xfrm>
            <a:off x="1227083" y="2272066"/>
            <a:ext cx="4868917" cy="4291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Sammeln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Verarbeiten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Organisieren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 b="1"/>
              <a:t>Durchsehen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Erledigen</a:t>
            </a:r>
            <a:endParaRPr/>
          </a:p>
        </p:txBody>
      </p:sp>
      <p:sp>
        <p:nvSpPr>
          <p:cNvPr id="3" name="Inhaltsplatzhalter 5"/>
          <p:cNvSpPr txBox="1"/>
          <p:nvPr/>
        </p:nvSpPr>
        <p:spPr bwMode="auto">
          <a:xfrm>
            <a:off x="6476933" y="2272066"/>
            <a:ext cx="5434914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2000"/>
              <a:t>Eingangskorb, Notizen, Postfach usw.</a:t>
            </a:r>
            <a:endParaRPr/>
          </a:p>
          <a:p>
            <a:pPr>
              <a:defRPr/>
            </a:pPr>
            <a:r>
              <a:rPr lang="de-DE" sz="2000"/>
              <a:t>„Was ist damit zu tun?“</a:t>
            </a:r>
            <a:endParaRPr/>
          </a:p>
          <a:p>
            <a:pPr>
              <a:defRPr/>
            </a:pPr>
            <a:r>
              <a:rPr lang="de-DE" sz="2000"/>
              <a:t>Sortierung:</a:t>
            </a:r>
            <a:endParaRPr/>
          </a:p>
          <a:p>
            <a:pPr lvl="1">
              <a:defRPr/>
            </a:pPr>
            <a:r>
              <a:rPr lang="de-DE" sz="1400"/>
              <a:t>Aktueller Terminkalender</a:t>
            </a:r>
            <a:endParaRPr/>
          </a:p>
          <a:p>
            <a:pPr lvl="1">
              <a:defRPr/>
            </a:pPr>
            <a:r>
              <a:rPr lang="de-DE" sz="1400"/>
              <a:t>Liste aller Projekte, nächster Schritte</a:t>
            </a:r>
            <a:endParaRPr/>
          </a:p>
          <a:p>
            <a:pPr lvl="1">
              <a:defRPr/>
            </a:pPr>
            <a:r>
              <a:rPr lang="de-DE" sz="1400"/>
              <a:t>Liste der „Warten auf“</a:t>
            </a:r>
            <a:endParaRPr/>
          </a:p>
          <a:p>
            <a:pPr lvl="1">
              <a:defRPr/>
            </a:pPr>
            <a:r>
              <a:rPr lang="de-DE" sz="1400"/>
              <a:t>Projektpläne und Referenzmaterialien</a:t>
            </a:r>
            <a:endParaRPr/>
          </a:p>
          <a:p>
            <a:pPr>
              <a:defRPr/>
            </a:pPr>
            <a:r>
              <a:rPr lang="de-DE" sz="2000" b="1"/>
              <a:t>Überblick über aktuellen Stand behalten</a:t>
            </a:r>
            <a:endParaRPr/>
          </a:p>
          <a:p>
            <a:pPr>
              <a:defRPr/>
            </a:pPr>
            <a:r>
              <a:rPr lang="de-DE" sz="2000"/>
              <a:t>Die eigentliche Arbeit erledigen</a:t>
            </a:r>
            <a:endParaRPr/>
          </a:p>
        </p:txBody>
      </p:sp>
      <p:cxnSp>
        <p:nvCxnSpPr>
          <p:cNvPr id="4" name="Gerade Verbindung mit Pfeil 3"/>
          <p:cNvCxnSpPr>
            <a:cxnSpLocks/>
          </p:cNvCxnSpPr>
          <p:nvPr/>
        </p:nvCxnSpPr>
        <p:spPr bwMode="auto">
          <a:xfrm>
            <a:off x="2949150" y="2439429"/>
            <a:ext cx="352778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>
            <a:cxnSpLocks/>
          </p:cNvCxnSpPr>
          <p:nvPr/>
        </p:nvCxnSpPr>
        <p:spPr bwMode="auto">
          <a:xfrm>
            <a:off x="3190888" y="2844077"/>
            <a:ext cx="328604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>
            <a:cxnSpLocks/>
          </p:cNvCxnSpPr>
          <p:nvPr/>
        </p:nvCxnSpPr>
        <p:spPr bwMode="auto">
          <a:xfrm>
            <a:off x="3280226" y="3232960"/>
            <a:ext cx="31967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Verbinder: gewinkelt 8"/>
          <p:cNvCxnSpPr>
            <a:cxnSpLocks/>
          </p:cNvCxnSpPr>
          <p:nvPr/>
        </p:nvCxnSpPr>
        <p:spPr bwMode="auto">
          <a:xfrm>
            <a:off x="3227675" y="3611333"/>
            <a:ext cx="3249258" cy="1050092"/>
          </a:xfrm>
          <a:prstGeom prst="bentConnector3">
            <a:avLst>
              <a:gd name="adj1" fmla="val 55938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Verbinder: gewinkelt 9"/>
          <p:cNvCxnSpPr>
            <a:cxnSpLocks/>
          </p:cNvCxnSpPr>
          <p:nvPr/>
        </p:nvCxnSpPr>
        <p:spPr bwMode="auto">
          <a:xfrm>
            <a:off x="2891344" y="3968685"/>
            <a:ext cx="3585589" cy="109048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851267267" name="Grafik 64" descr="Beschämt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430705" y="3784600"/>
            <a:ext cx="3036888" cy="30368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Tägliche Durchsicht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9471060" y="580539"/>
            <a:ext cx="18139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4. Durchsicht</a:t>
            </a:r>
            <a:endParaRPr/>
          </a:p>
        </p:txBody>
      </p:sp>
      <p:sp>
        <p:nvSpPr>
          <p:cNvPr id="8" name="Inhaltsplatzhalter 5"/>
          <p:cNvSpPr txBox="1"/>
          <p:nvPr/>
        </p:nvSpPr>
        <p:spPr bwMode="auto">
          <a:xfrm>
            <a:off x="4540876" y="2260818"/>
            <a:ext cx="6785040" cy="40925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en-US" sz="2200"/>
              <a:t>Sieh </a:t>
            </a:r>
            <a:r>
              <a:rPr lang="en-US" sz="2200"/>
              <a:t>als</a:t>
            </a:r>
            <a:r>
              <a:rPr lang="en-US" sz="2200"/>
              <a:t> </a:t>
            </a:r>
            <a:r>
              <a:rPr lang="en-US" sz="2200"/>
              <a:t>Erstes</a:t>
            </a:r>
            <a:r>
              <a:rPr lang="en-US" sz="2200"/>
              <a:t> </a:t>
            </a:r>
            <a:r>
              <a:rPr lang="en-US" sz="2200"/>
              <a:t>deinen</a:t>
            </a:r>
            <a:r>
              <a:rPr lang="en-US" sz="2200"/>
              <a:t> </a:t>
            </a:r>
            <a:r>
              <a:rPr lang="en-US" sz="2200" b="1"/>
              <a:t>Terminkalender</a:t>
            </a:r>
            <a:r>
              <a:rPr lang="en-US" sz="2200"/>
              <a:t> </a:t>
            </a:r>
            <a:r>
              <a:rPr lang="en-US" sz="2200"/>
              <a:t>durch</a:t>
            </a:r>
            <a:endParaRPr lang="en-US" sz="2200"/>
          </a:p>
          <a:p>
            <a:pPr marL="6858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en-US" sz="2200"/>
              <a:t>Führe</a:t>
            </a:r>
            <a:r>
              <a:rPr lang="en-US" sz="2200"/>
              <a:t> </a:t>
            </a:r>
            <a:r>
              <a:rPr lang="en-US" sz="2200"/>
              <a:t>eine</a:t>
            </a:r>
            <a:r>
              <a:rPr lang="en-US" sz="2200"/>
              <a:t> </a:t>
            </a:r>
            <a:r>
              <a:rPr lang="en-US" sz="2200" b="1"/>
              <a:t>Dringlichkeitsprüfung</a:t>
            </a:r>
            <a:r>
              <a:rPr lang="en-US" sz="2200"/>
              <a:t> </a:t>
            </a:r>
            <a:r>
              <a:rPr lang="en-US" sz="2200"/>
              <a:t>durch</a:t>
            </a:r>
            <a:r>
              <a:rPr lang="en-US" sz="2200"/>
              <a:t> (max 5-10min)</a:t>
            </a:r>
            <a:endParaRPr/>
          </a:p>
          <a:p>
            <a:pPr marL="6858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en-US" sz="2200"/>
              <a:t>Überprüfe</a:t>
            </a:r>
            <a:r>
              <a:rPr lang="en-US" sz="2200"/>
              <a:t> </a:t>
            </a:r>
            <a:r>
              <a:rPr lang="en-US" sz="2200" b="1"/>
              <a:t>deine</a:t>
            </a:r>
            <a:r>
              <a:rPr lang="en-US" sz="2200" b="1"/>
              <a:t> Listen </a:t>
            </a:r>
            <a:r>
              <a:rPr lang="en-US" sz="2200"/>
              <a:t>-&gt; </a:t>
            </a:r>
            <a:r>
              <a:rPr lang="en-US" sz="2200"/>
              <a:t>nächste</a:t>
            </a:r>
            <a:r>
              <a:rPr lang="en-US" sz="2200"/>
              <a:t> </a:t>
            </a:r>
            <a:r>
              <a:rPr lang="en-US" sz="2200"/>
              <a:t>Schritte</a:t>
            </a:r>
            <a:r>
              <a:rPr lang="en-US" sz="2200"/>
              <a:t> des </a:t>
            </a:r>
            <a:r>
              <a:rPr lang="en-US" sz="2200"/>
              <a:t>heutigen</a:t>
            </a:r>
            <a:r>
              <a:rPr lang="en-US" sz="2200"/>
              <a:t> Tages </a:t>
            </a:r>
            <a:r>
              <a:rPr lang="en-US" sz="2200"/>
              <a:t>erstellen</a:t>
            </a:r>
            <a:endParaRPr lang="en-US" sz="2200"/>
          </a:p>
          <a:p>
            <a:pPr marL="6858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en-US" sz="2200"/>
              <a:t>Plane </a:t>
            </a:r>
            <a:r>
              <a:rPr lang="en-US" sz="2200" b="1"/>
              <a:t>Zeit </a:t>
            </a:r>
            <a:r>
              <a:rPr lang="en-US" sz="2200" b="1"/>
              <a:t>zum</a:t>
            </a:r>
            <a:r>
              <a:rPr lang="en-US" sz="2200" b="1"/>
              <a:t> </a:t>
            </a:r>
            <a:r>
              <a:rPr lang="en-US" sz="2200" b="1"/>
              <a:t>Verarbeiten</a:t>
            </a:r>
            <a:r>
              <a:rPr lang="en-US" sz="2200" b="1"/>
              <a:t> </a:t>
            </a:r>
            <a:r>
              <a:rPr lang="en-US" sz="2200"/>
              <a:t>ein</a:t>
            </a:r>
            <a:endParaRPr lang="en-US" sz="2200"/>
          </a:p>
          <a:p>
            <a:pPr lvl="2">
              <a:spcBef>
                <a:spcPts val="600"/>
              </a:spcBef>
              <a:defRPr/>
            </a:pPr>
            <a:r>
              <a:rPr lang="en-US" sz="1800"/>
              <a:t>Bewusst</a:t>
            </a:r>
            <a:r>
              <a:rPr lang="en-US" sz="1800"/>
              <a:t> </a:t>
            </a:r>
            <a:r>
              <a:rPr lang="en-US" sz="1800"/>
              <a:t>blockieren</a:t>
            </a:r>
            <a:endParaRPr lang="en-US" sz="1800"/>
          </a:p>
          <a:p>
            <a:pPr lvl="2">
              <a:spcBef>
                <a:spcPts val="600"/>
              </a:spcBef>
              <a:defRPr/>
            </a:pPr>
            <a:r>
              <a:rPr lang="en-US" sz="1800"/>
              <a:t>Eingang</a:t>
            </a:r>
            <a:r>
              <a:rPr lang="en-US" sz="1800"/>
              <a:t> </a:t>
            </a:r>
            <a:r>
              <a:rPr lang="en-US" sz="1800"/>
              <a:t>täglich</a:t>
            </a:r>
            <a:r>
              <a:rPr lang="en-US" sz="1800"/>
              <a:t> </a:t>
            </a:r>
            <a:r>
              <a:rPr lang="en-US" sz="1800"/>
              <a:t>leeren</a:t>
            </a:r>
            <a:r>
              <a:rPr lang="en-US" sz="1800"/>
              <a:t>!</a:t>
            </a:r>
            <a:endParaRPr lang="en-US" sz="2200"/>
          </a:p>
          <a:p>
            <a:pPr marL="6858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en-US" sz="2200"/>
              <a:t>Identifiziere</a:t>
            </a:r>
            <a:r>
              <a:rPr lang="en-US" sz="2200"/>
              <a:t> und </a:t>
            </a:r>
            <a:r>
              <a:rPr lang="en-US" sz="2200"/>
              <a:t>beachte</a:t>
            </a:r>
            <a:r>
              <a:rPr lang="en-US" sz="2200"/>
              <a:t> die </a:t>
            </a:r>
            <a:r>
              <a:rPr lang="en-US" sz="2200"/>
              <a:t>Eingrenzungskriterien</a:t>
            </a:r>
            <a:endParaRPr lang="en-US" sz="2200"/>
          </a:p>
        </p:txBody>
      </p:sp>
      <p:pic>
        <p:nvPicPr>
          <p:cNvPr id="2" name="Grafik 1" descr="Denkend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72479" y="1968685"/>
            <a:ext cx="3995918" cy="39959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Wochenüberblick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9471060" y="580539"/>
            <a:ext cx="18139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4. Durchsicht</a:t>
            </a:r>
            <a:endParaRPr/>
          </a:p>
        </p:txBody>
      </p:sp>
      <p:sp>
        <p:nvSpPr>
          <p:cNvPr id="8" name="Inhaltsplatzhalter 5"/>
          <p:cNvSpPr txBox="1"/>
          <p:nvPr/>
        </p:nvSpPr>
        <p:spPr bwMode="auto">
          <a:xfrm>
            <a:off x="1216404" y="2046810"/>
            <a:ext cx="10109511" cy="40925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defRPr/>
            </a:pPr>
            <a:r>
              <a:rPr lang="en-US" sz="2200"/>
              <a:t>Trage</a:t>
            </a:r>
            <a:r>
              <a:rPr lang="en-US" sz="2200"/>
              <a:t> </a:t>
            </a:r>
            <a:r>
              <a:rPr lang="en-US" sz="2200"/>
              <a:t>einen</a:t>
            </a:r>
            <a:r>
              <a:rPr lang="en-US" sz="2200"/>
              <a:t> </a:t>
            </a:r>
            <a:r>
              <a:rPr lang="en-US" sz="2200"/>
              <a:t>festen</a:t>
            </a:r>
            <a:r>
              <a:rPr lang="en-US" sz="2200"/>
              <a:t> </a:t>
            </a:r>
            <a:r>
              <a:rPr lang="en-US" sz="2200"/>
              <a:t>Termin</a:t>
            </a:r>
            <a:r>
              <a:rPr lang="en-US" sz="2200"/>
              <a:t> in </a:t>
            </a:r>
            <a:r>
              <a:rPr lang="en-US" sz="2200"/>
              <a:t>deinen</a:t>
            </a:r>
            <a:r>
              <a:rPr lang="en-US" sz="2200"/>
              <a:t> </a:t>
            </a:r>
            <a:r>
              <a:rPr lang="en-US" sz="2200"/>
              <a:t>Kalender</a:t>
            </a:r>
            <a:r>
              <a:rPr lang="en-US" sz="2200"/>
              <a:t> </a:t>
            </a:r>
            <a:r>
              <a:rPr lang="en-US" sz="2200"/>
              <a:t>ein</a:t>
            </a:r>
            <a:endParaRPr lang="en-US" sz="2200"/>
          </a:p>
          <a:p>
            <a:pPr>
              <a:spcBef>
                <a:spcPts val="600"/>
              </a:spcBef>
              <a:defRPr/>
            </a:pPr>
            <a:r>
              <a:rPr lang="en-US" sz="2200"/>
              <a:t>Die </a:t>
            </a:r>
            <a:r>
              <a:rPr lang="en-US" sz="2200"/>
              <a:t>ersten</a:t>
            </a:r>
            <a:r>
              <a:rPr lang="en-US" sz="2200"/>
              <a:t> Male </a:t>
            </a:r>
            <a:r>
              <a:rPr lang="en-US" sz="2200"/>
              <a:t>nicht</a:t>
            </a:r>
            <a:r>
              <a:rPr lang="en-US" sz="2200"/>
              <a:t> </a:t>
            </a:r>
            <a:r>
              <a:rPr lang="en-US" sz="2200"/>
              <a:t>alles</a:t>
            </a:r>
            <a:r>
              <a:rPr lang="en-US" sz="2200"/>
              <a:t> </a:t>
            </a:r>
            <a:r>
              <a:rPr lang="en-US" sz="2200"/>
              <a:t>machen</a:t>
            </a:r>
            <a:r>
              <a:rPr lang="en-US" sz="2200"/>
              <a:t>, </a:t>
            </a:r>
            <a:r>
              <a:rPr lang="en-US" sz="2200"/>
              <a:t>eher</a:t>
            </a:r>
            <a:r>
              <a:rPr lang="en-US" sz="2200"/>
              <a:t> 30 min und </a:t>
            </a:r>
            <a:r>
              <a:rPr lang="en-US" sz="2200"/>
              <a:t>dafür</a:t>
            </a:r>
            <a:r>
              <a:rPr lang="en-US" sz="2200"/>
              <a:t> </a:t>
            </a:r>
            <a:r>
              <a:rPr lang="en-US" sz="2200"/>
              <a:t>volle</a:t>
            </a:r>
            <a:r>
              <a:rPr lang="en-US" sz="2200"/>
              <a:t> </a:t>
            </a:r>
            <a:r>
              <a:rPr lang="en-US" sz="2200"/>
              <a:t>Konzentration</a:t>
            </a:r>
            <a:r>
              <a:rPr lang="en-US" sz="2200"/>
              <a:t>.</a:t>
            </a:r>
            <a:endParaRPr/>
          </a:p>
          <a:p>
            <a:pPr>
              <a:spcBef>
                <a:spcPts val="600"/>
              </a:spcBef>
              <a:defRPr/>
            </a:pPr>
            <a:r>
              <a:rPr lang="en-US" sz="2200"/>
              <a:t>Privat und Arbeit </a:t>
            </a:r>
            <a:r>
              <a:rPr lang="en-US" sz="2200"/>
              <a:t>nicht</a:t>
            </a:r>
            <a:r>
              <a:rPr lang="en-US" sz="2200"/>
              <a:t> </a:t>
            </a:r>
            <a:r>
              <a:rPr lang="en-US" sz="2200"/>
              <a:t>getrennt</a:t>
            </a:r>
            <a:r>
              <a:rPr lang="en-US" sz="2200"/>
              <a:t> </a:t>
            </a:r>
            <a:r>
              <a:rPr lang="en-US" sz="2200"/>
              <a:t>durchführen</a:t>
            </a:r>
            <a:endParaRPr lang="en-US" sz="2200"/>
          </a:p>
        </p:txBody>
      </p:sp>
      <p:pic>
        <p:nvPicPr>
          <p:cNvPr id="11" name="Grafik 10" descr="Ein Bild, das Clipart, Cartoon, Darstellung, Kunst enthält.&#10;&#10;Automatisch generierte Beschreibu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465215" y="3429000"/>
            <a:ext cx="3009900" cy="2857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Identifiziere und beachte </a:t>
            </a:r>
            <a:br>
              <a:rPr lang="de-DE" sz="4000">
                <a:solidFill>
                  <a:srgbClr val="FFFFFF"/>
                </a:solidFill>
              </a:rPr>
            </a:br>
            <a:r>
              <a:rPr lang="de-DE" sz="4000">
                <a:solidFill>
                  <a:srgbClr val="FFFFFF"/>
                </a:solidFill>
              </a:rPr>
              <a:t>die Eingrenzungskriterien</a:t>
            </a:r>
            <a:endParaRPr/>
          </a:p>
        </p:txBody>
      </p:sp>
      <p:sp>
        <p:nvSpPr>
          <p:cNvPr id="6" name="Textfeld 5"/>
          <p:cNvSpPr txBox="1"/>
          <p:nvPr/>
        </p:nvSpPr>
        <p:spPr bwMode="auto">
          <a:xfrm>
            <a:off x="9471060" y="580539"/>
            <a:ext cx="18139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4. Durchsicht</a:t>
            </a:r>
            <a:endParaRPr/>
          </a:p>
        </p:txBody>
      </p:sp>
      <p:sp>
        <p:nvSpPr>
          <p:cNvPr id="8" name="Inhaltsplatzhalter 5"/>
          <p:cNvSpPr txBox="1"/>
          <p:nvPr/>
        </p:nvSpPr>
        <p:spPr bwMode="auto">
          <a:xfrm>
            <a:off x="1216404" y="2046810"/>
            <a:ext cx="10109511" cy="40925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buAutoNum type="arabicPeriod"/>
              <a:defRPr/>
            </a:pPr>
            <a:r>
              <a:rPr lang="en-US" sz="2200" b="1"/>
              <a:t>Kontext</a:t>
            </a:r>
            <a:r>
              <a:rPr lang="en-US" sz="2200"/>
              <a:t> – Wo bin ich … </a:t>
            </a:r>
            <a:r>
              <a:rPr lang="en-US" sz="2200"/>
              <a:t>genau</a:t>
            </a:r>
            <a:r>
              <a:rPr lang="en-US" sz="2200"/>
              <a:t> </a:t>
            </a:r>
            <a:r>
              <a:rPr lang="en-US" sz="2200"/>
              <a:t>jetzt</a:t>
            </a:r>
            <a:r>
              <a:rPr lang="en-US" sz="2200"/>
              <a:t>? </a:t>
            </a:r>
            <a:r>
              <a:rPr lang="en-US" sz="2200"/>
              <a:t>Welche</a:t>
            </a:r>
            <a:r>
              <a:rPr lang="en-US" sz="2200"/>
              <a:t> </a:t>
            </a:r>
            <a:r>
              <a:rPr lang="en-US" sz="2200"/>
              <a:t>Restriktionen</a:t>
            </a:r>
            <a:r>
              <a:rPr lang="en-US" sz="2200"/>
              <a:t> </a:t>
            </a:r>
            <a:r>
              <a:rPr lang="en-US" sz="2200"/>
              <a:t>oder</a:t>
            </a:r>
            <a:r>
              <a:rPr lang="en-US" sz="2200"/>
              <a:t> </a:t>
            </a:r>
            <a:r>
              <a:rPr lang="en-US" sz="2200"/>
              <a:t>Einschränkungen</a:t>
            </a:r>
            <a:r>
              <a:rPr lang="en-US" sz="2200"/>
              <a:t> </a:t>
            </a:r>
            <a:r>
              <a:rPr lang="en-US" sz="2200"/>
              <a:t>sind</a:t>
            </a:r>
            <a:r>
              <a:rPr lang="en-US" sz="2200"/>
              <a:t> </a:t>
            </a:r>
            <a:r>
              <a:rPr lang="en-US" sz="2200"/>
              <a:t>damit</a:t>
            </a:r>
            <a:r>
              <a:rPr lang="en-US" sz="2200"/>
              <a:t> </a:t>
            </a:r>
            <a:r>
              <a:rPr lang="en-US" sz="2200"/>
              <a:t>verbunden</a:t>
            </a:r>
            <a:r>
              <a:rPr lang="en-US" sz="2200"/>
              <a:t>?</a:t>
            </a:r>
            <a:endParaRPr/>
          </a:p>
          <a:p>
            <a:pPr marL="457200" indent="-457200">
              <a:spcBef>
                <a:spcPts val="600"/>
              </a:spcBef>
              <a:buAutoNum type="arabicPeriod"/>
              <a:defRPr/>
            </a:pPr>
            <a:r>
              <a:rPr lang="en-US" sz="2200" b="1"/>
              <a:t>Verfügbare</a:t>
            </a:r>
            <a:r>
              <a:rPr lang="en-US" sz="2200" b="1"/>
              <a:t> Zeit </a:t>
            </a:r>
            <a:r>
              <a:rPr lang="en-US" sz="2200"/>
              <a:t>– Wie </a:t>
            </a:r>
            <a:r>
              <a:rPr lang="en-US" sz="2200"/>
              <a:t>viel</a:t>
            </a:r>
            <a:r>
              <a:rPr lang="en-US" sz="2200"/>
              <a:t> Zeit </a:t>
            </a:r>
            <a:r>
              <a:rPr lang="en-US" sz="2200"/>
              <a:t>habe</a:t>
            </a:r>
            <a:r>
              <a:rPr lang="en-US" sz="2200"/>
              <a:t> ich </a:t>
            </a:r>
            <a:r>
              <a:rPr lang="en-US" sz="2200"/>
              <a:t>zur</a:t>
            </a:r>
            <a:r>
              <a:rPr lang="en-US" sz="2200"/>
              <a:t> </a:t>
            </a:r>
            <a:r>
              <a:rPr lang="en-US" sz="2200"/>
              <a:t>Verfügung</a:t>
            </a:r>
            <a:r>
              <a:rPr lang="en-US" sz="2200"/>
              <a:t> … </a:t>
            </a:r>
            <a:r>
              <a:rPr lang="en-US" sz="2200"/>
              <a:t>genau</a:t>
            </a:r>
            <a:r>
              <a:rPr lang="en-US" sz="2200"/>
              <a:t> </a:t>
            </a:r>
            <a:r>
              <a:rPr lang="en-US" sz="2200"/>
              <a:t>jetzt</a:t>
            </a:r>
            <a:r>
              <a:rPr lang="en-US" sz="2200"/>
              <a:t>?</a:t>
            </a:r>
            <a:endParaRPr/>
          </a:p>
          <a:p>
            <a:pPr marL="457200" indent="-457200">
              <a:spcBef>
                <a:spcPts val="600"/>
              </a:spcBef>
              <a:buAutoNum type="arabicPeriod"/>
              <a:defRPr/>
            </a:pPr>
            <a:r>
              <a:rPr lang="en-US" sz="2200" b="1"/>
              <a:t>Verfügbare</a:t>
            </a:r>
            <a:r>
              <a:rPr lang="en-US" sz="2200" b="1"/>
              <a:t> </a:t>
            </a:r>
            <a:r>
              <a:rPr lang="en-US" sz="2200" b="1"/>
              <a:t>Energie</a:t>
            </a:r>
            <a:r>
              <a:rPr lang="en-US" sz="2200" b="1"/>
              <a:t> </a:t>
            </a:r>
            <a:r>
              <a:rPr lang="en-US" sz="2200"/>
              <a:t>– Wie </a:t>
            </a:r>
            <a:r>
              <a:rPr lang="en-US" sz="2200"/>
              <a:t>steht</a:t>
            </a:r>
            <a:r>
              <a:rPr lang="en-US" sz="2200"/>
              <a:t> es um </a:t>
            </a:r>
            <a:r>
              <a:rPr lang="en-US" sz="2200"/>
              <a:t>mein</a:t>
            </a:r>
            <a:r>
              <a:rPr lang="en-US" sz="2200"/>
              <a:t> </a:t>
            </a:r>
            <a:r>
              <a:rPr lang="en-US" sz="2200"/>
              <a:t>Energieniveau</a:t>
            </a:r>
            <a:r>
              <a:rPr lang="en-US" sz="2200"/>
              <a:t> … </a:t>
            </a:r>
            <a:r>
              <a:rPr lang="en-US" sz="2200"/>
              <a:t>genau</a:t>
            </a:r>
            <a:r>
              <a:rPr lang="en-US" sz="2200"/>
              <a:t> </a:t>
            </a:r>
            <a:r>
              <a:rPr lang="en-US" sz="2200"/>
              <a:t>jetzt</a:t>
            </a:r>
            <a:r>
              <a:rPr lang="en-US" sz="2200"/>
              <a:t>? Und </a:t>
            </a:r>
            <a:r>
              <a:rPr lang="en-US" sz="2200"/>
              <a:t>wofür</a:t>
            </a:r>
            <a:r>
              <a:rPr lang="en-US" sz="2200"/>
              <a:t> </a:t>
            </a:r>
            <a:r>
              <a:rPr lang="en-US" sz="2200"/>
              <a:t>reicht</a:t>
            </a:r>
            <a:r>
              <a:rPr lang="en-US" sz="2200"/>
              <a:t> </a:t>
            </a:r>
            <a:r>
              <a:rPr lang="en-US" sz="2200"/>
              <a:t>meine</a:t>
            </a:r>
            <a:r>
              <a:rPr lang="en-US" sz="2200"/>
              <a:t> </a:t>
            </a:r>
            <a:r>
              <a:rPr lang="en-US" sz="2200"/>
              <a:t>Energie</a:t>
            </a:r>
            <a:r>
              <a:rPr lang="en-US" sz="2200"/>
              <a:t> in </a:t>
            </a:r>
            <a:r>
              <a:rPr lang="en-US" sz="2200"/>
              <a:t>diesem</a:t>
            </a:r>
            <a:r>
              <a:rPr lang="en-US" sz="2200"/>
              <a:t> </a:t>
            </a:r>
            <a:r>
              <a:rPr lang="en-US" sz="2200"/>
              <a:t>Augenblick</a:t>
            </a:r>
            <a:r>
              <a:rPr lang="en-US" sz="2200"/>
              <a:t>?</a:t>
            </a:r>
            <a:endParaRPr/>
          </a:p>
          <a:p>
            <a:pPr marL="457200" indent="-457200">
              <a:spcBef>
                <a:spcPts val="600"/>
              </a:spcBef>
              <a:buAutoNum type="arabicPeriod"/>
              <a:defRPr/>
            </a:pPr>
            <a:r>
              <a:rPr lang="en-US" sz="2200" b="1"/>
              <a:t>Priorität</a:t>
            </a:r>
            <a:r>
              <a:rPr lang="en-US" sz="2200" b="1"/>
              <a:t> </a:t>
            </a:r>
            <a:r>
              <a:rPr lang="en-US" sz="2200"/>
              <a:t>– Was </a:t>
            </a:r>
            <a:r>
              <a:rPr lang="en-US" sz="2200"/>
              <a:t>ist</a:t>
            </a:r>
            <a:r>
              <a:rPr lang="en-US" sz="2200"/>
              <a:t> das </a:t>
            </a:r>
            <a:r>
              <a:rPr lang="en-US" sz="2200"/>
              <a:t>Wichtigste</a:t>
            </a:r>
            <a:r>
              <a:rPr lang="en-US" sz="2200"/>
              <a:t>, was ich </a:t>
            </a:r>
            <a:r>
              <a:rPr lang="en-US" sz="2200"/>
              <a:t>genau</a:t>
            </a:r>
            <a:r>
              <a:rPr lang="en-US" sz="2200"/>
              <a:t> </a:t>
            </a:r>
            <a:r>
              <a:rPr lang="en-US" sz="2200"/>
              <a:t>jetzt</a:t>
            </a:r>
            <a:r>
              <a:rPr lang="en-US" sz="2200"/>
              <a:t> </a:t>
            </a:r>
            <a:r>
              <a:rPr lang="en-US" sz="2200"/>
              <a:t>mit</a:t>
            </a:r>
            <a:r>
              <a:rPr lang="en-US" sz="2200"/>
              <a:t> der </a:t>
            </a:r>
            <a:r>
              <a:rPr lang="en-US" sz="2200"/>
              <a:t>verfügbaren</a:t>
            </a:r>
            <a:r>
              <a:rPr lang="en-US" sz="2200"/>
              <a:t> Zeit und </a:t>
            </a:r>
            <a:r>
              <a:rPr lang="en-US" sz="2200"/>
              <a:t>Energie</a:t>
            </a:r>
            <a:r>
              <a:rPr lang="en-US" sz="2200"/>
              <a:t> </a:t>
            </a:r>
            <a:r>
              <a:rPr lang="en-US" sz="2200"/>
              <a:t>erledigen</a:t>
            </a:r>
            <a:r>
              <a:rPr lang="en-US" sz="2200"/>
              <a:t> </a:t>
            </a:r>
            <a:r>
              <a:rPr lang="en-US" sz="2200"/>
              <a:t>kann</a:t>
            </a:r>
            <a:r>
              <a:rPr lang="en-US" sz="2200"/>
              <a:t>?</a:t>
            </a:r>
            <a:endParaRPr/>
          </a:p>
          <a:p>
            <a:pPr lvl="1">
              <a:spcBef>
                <a:spcPts val="600"/>
              </a:spcBef>
              <a:buFont typeface="Wingdings"/>
              <a:buChar char="Ø"/>
              <a:defRPr/>
            </a:pPr>
            <a:r>
              <a:rPr lang="en-US" sz="1800"/>
              <a:t>Merke: </a:t>
            </a:r>
            <a:r>
              <a:rPr lang="en-US" sz="1800" i="1"/>
              <a:t>Du </a:t>
            </a:r>
            <a:r>
              <a:rPr lang="en-US" sz="1800" i="1"/>
              <a:t>setzt</a:t>
            </a:r>
            <a:r>
              <a:rPr lang="en-US" sz="1800" i="1"/>
              <a:t> </a:t>
            </a:r>
            <a:r>
              <a:rPr lang="en-US" sz="1800" i="1"/>
              <a:t>keine</a:t>
            </a:r>
            <a:r>
              <a:rPr lang="en-US" sz="1800" i="1"/>
              <a:t> </a:t>
            </a:r>
            <a:r>
              <a:rPr lang="en-US" sz="1800" i="1"/>
              <a:t>Prioritäten</a:t>
            </a:r>
            <a:r>
              <a:rPr lang="en-US" sz="1800" i="1"/>
              <a:t>, du hast </a:t>
            </a:r>
            <a:r>
              <a:rPr lang="en-US" sz="1800" i="1"/>
              <a:t>welche</a:t>
            </a:r>
            <a:r>
              <a:rPr lang="en-US" sz="1800" i="1"/>
              <a:t>!</a:t>
            </a:r>
            <a:endParaRPr/>
          </a:p>
        </p:txBody>
      </p:sp>
      <p:pic>
        <p:nvPicPr>
          <p:cNvPr id="2" name="Grafik 1" descr="Erstaunt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952616" y="3952379"/>
            <a:ext cx="3036888" cy="30368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Erledigen</a:t>
            </a:r>
            <a:endParaRPr/>
          </a:p>
        </p:txBody>
      </p:sp>
      <p:sp>
        <p:nvSpPr>
          <p:cNvPr id="2" name="Inhaltsplatzhalter 2"/>
          <p:cNvSpPr txBox="1"/>
          <p:nvPr/>
        </p:nvSpPr>
        <p:spPr bwMode="auto">
          <a:xfrm>
            <a:off x="1227083" y="2272066"/>
            <a:ext cx="4868917" cy="4291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Sammeln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Verarbeiten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Organisieren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/>
              <a:t>Durchsehen</a:t>
            </a:r>
            <a:endParaRPr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de-DE" sz="2200" b="1"/>
              <a:t>Erledigen</a:t>
            </a:r>
            <a:endParaRPr/>
          </a:p>
        </p:txBody>
      </p:sp>
      <p:sp>
        <p:nvSpPr>
          <p:cNvPr id="3" name="Inhaltsplatzhalter 5"/>
          <p:cNvSpPr txBox="1"/>
          <p:nvPr/>
        </p:nvSpPr>
        <p:spPr bwMode="auto">
          <a:xfrm>
            <a:off x="6476933" y="2272066"/>
            <a:ext cx="5434914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2000"/>
              <a:t>Eingangskorb, Notizen, Postfach usw.</a:t>
            </a:r>
            <a:endParaRPr/>
          </a:p>
          <a:p>
            <a:pPr>
              <a:defRPr/>
            </a:pPr>
            <a:r>
              <a:rPr lang="de-DE" sz="2000"/>
              <a:t>„Was ist damit zu tun?“</a:t>
            </a:r>
            <a:endParaRPr/>
          </a:p>
          <a:p>
            <a:pPr>
              <a:defRPr/>
            </a:pPr>
            <a:r>
              <a:rPr lang="de-DE" sz="2000"/>
              <a:t>Sortierung:</a:t>
            </a:r>
            <a:endParaRPr/>
          </a:p>
          <a:p>
            <a:pPr lvl="1">
              <a:defRPr/>
            </a:pPr>
            <a:r>
              <a:rPr lang="de-DE" sz="1400"/>
              <a:t>Aktueller Terminkalender</a:t>
            </a:r>
            <a:endParaRPr/>
          </a:p>
          <a:p>
            <a:pPr lvl="1">
              <a:defRPr/>
            </a:pPr>
            <a:r>
              <a:rPr lang="de-DE" sz="1400"/>
              <a:t>Liste aller Projekte, nächster Schritte</a:t>
            </a:r>
            <a:endParaRPr/>
          </a:p>
          <a:p>
            <a:pPr lvl="1">
              <a:defRPr/>
            </a:pPr>
            <a:r>
              <a:rPr lang="de-DE" sz="1400"/>
              <a:t>Liste der „Warten auf“</a:t>
            </a:r>
            <a:endParaRPr/>
          </a:p>
          <a:p>
            <a:pPr lvl="1">
              <a:defRPr/>
            </a:pPr>
            <a:r>
              <a:rPr lang="de-DE" sz="1400"/>
              <a:t>Projektpläne und Referenzmaterialien</a:t>
            </a:r>
            <a:endParaRPr/>
          </a:p>
          <a:p>
            <a:pPr>
              <a:defRPr/>
            </a:pPr>
            <a:r>
              <a:rPr lang="de-DE" sz="2000"/>
              <a:t>Überblick über aktuellen Stand behalten</a:t>
            </a:r>
            <a:endParaRPr/>
          </a:p>
          <a:p>
            <a:pPr>
              <a:defRPr/>
            </a:pPr>
            <a:r>
              <a:rPr lang="de-DE" sz="2000" b="1"/>
              <a:t>Die eigentliche Arbeit erledigen</a:t>
            </a:r>
            <a:endParaRPr/>
          </a:p>
        </p:txBody>
      </p:sp>
      <p:cxnSp>
        <p:nvCxnSpPr>
          <p:cNvPr id="4" name="Gerade Verbindung mit Pfeil 3"/>
          <p:cNvCxnSpPr>
            <a:cxnSpLocks/>
          </p:cNvCxnSpPr>
          <p:nvPr/>
        </p:nvCxnSpPr>
        <p:spPr bwMode="auto">
          <a:xfrm>
            <a:off x="2949150" y="2439429"/>
            <a:ext cx="352778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>
            <a:cxnSpLocks/>
          </p:cNvCxnSpPr>
          <p:nvPr/>
        </p:nvCxnSpPr>
        <p:spPr bwMode="auto">
          <a:xfrm>
            <a:off x="3190888" y="2844077"/>
            <a:ext cx="328604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>
            <a:cxnSpLocks/>
          </p:cNvCxnSpPr>
          <p:nvPr/>
        </p:nvCxnSpPr>
        <p:spPr bwMode="auto">
          <a:xfrm>
            <a:off x="3280226" y="3232960"/>
            <a:ext cx="31967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Verbinder: gewinkelt 8"/>
          <p:cNvCxnSpPr>
            <a:cxnSpLocks/>
          </p:cNvCxnSpPr>
          <p:nvPr/>
        </p:nvCxnSpPr>
        <p:spPr bwMode="auto">
          <a:xfrm>
            <a:off x="3227675" y="3611333"/>
            <a:ext cx="3249258" cy="1050092"/>
          </a:xfrm>
          <a:prstGeom prst="bentConnector3">
            <a:avLst>
              <a:gd name="adj1" fmla="val 55938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Verbinder: gewinkelt 9"/>
          <p:cNvCxnSpPr>
            <a:cxnSpLocks/>
          </p:cNvCxnSpPr>
          <p:nvPr/>
        </p:nvCxnSpPr>
        <p:spPr bwMode="auto">
          <a:xfrm>
            <a:off x="2891344" y="3968685"/>
            <a:ext cx="3585589" cy="109048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6" name="Grafik 5" descr="Huhn, zu allem bereit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227083" y="3878429"/>
            <a:ext cx="3036888" cy="30368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94133114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7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02374248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89" flipH="1">
            <a:off x="-2" y="0"/>
            <a:ext cx="8115305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3452082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7" y="0"/>
            <a:ext cx="4076697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8277810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8" y="0"/>
            <a:ext cx="11732645" cy="1597431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54257350" name="Titel 4"/>
          <p:cNvSpPr>
            <a:spLocks noGrp="1"/>
          </p:cNvSpPr>
          <p:nvPr>
            <p:ph type="title"/>
          </p:nvPr>
        </p:nvSpPr>
        <p:spPr bwMode="auto">
          <a:xfrm>
            <a:off x="1371598" y="294537"/>
            <a:ext cx="9895950" cy="103366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Maw‘s daily business</a:t>
            </a:r>
            <a:endParaRPr/>
          </a:p>
        </p:txBody>
      </p:sp>
      <p:sp>
        <p:nvSpPr>
          <p:cNvPr id="2073255205" name=""/>
          <p:cNvSpPr txBox="1"/>
          <p:nvPr/>
        </p:nvSpPr>
        <p:spPr bwMode="auto">
          <a:xfrm flipH="0" flipV="0">
            <a:off x="747553" y="2381248"/>
            <a:ext cx="11082468" cy="40541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283879" indent="-283879">
              <a:buFont typeface="Arial"/>
              <a:buChar char="•"/>
              <a:defRPr/>
            </a:pPr>
            <a:r>
              <a:rPr lang="de-DE" sz="2000" b="1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morgens</a:t>
            </a:r>
            <a:r>
              <a:rPr lang="de-DE" sz="20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: E-mails nach neuen </a:t>
            </a:r>
            <a:r>
              <a:rPr lang="de-DE" sz="2000" b="1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kurzfristigen Meetings</a:t>
            </a:r>
            <a:r>
              <a:rPr lang="de-DE" sz="20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und wichtigen </a:t>
            </a:r>
            <a:r>
              <a:rPr lang="de-DE" sz="2000" b="1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dringenden</a:t>
            </a:r>
            <a:r>
              <a:rPr lang="de-DE" sz="20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E-mails checken.</a:t>
            </a:r>
            <a:endParaRPr sz="2000" b="0" i="0" u="none" strike="noStrike" cap="none" spc="0">
              <a:solidFill>
                <a:schemeClr val="tx1"/>
              </a:solidFill>
              <a:latin typeface="Calibri"/>
              <a:cs typeface="Calibri"/>
            </a:endParaRPr>
          </a:p>
          <a:p>
            <a:pPr marL="283879" indent="-283879">
              <a:buFont typeface="Arial"/>
              <a:buChar char="•"/>
              <a:defRPr/>
            </a:pPr>
            <a:r>
              <a:rPr lang="de-DE" sz="20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TODOs sind in 2. Kalender, der in Outlook über dem ersten gelegt ist.</a:t>
            </a:r>
            <a:endParaRPr sz="2000" b="0" i="0" u="none" strike="noStrike" cap="none" spc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>
              <a:defRPr/>
            </a:pPr>
            <a:r>
              <a:rPr lang="de-DE" sz="20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	dann nur Kalender abarbeiten, und wenn kein meeting, todos abarbeiten.</a:t>
            </a:r>
            <a:endParaRPr sz="20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defRPr/>
            </a:pPr>
            <a:r>
              <a:rPr lang="de-DE" sz="2000" b="0" i="1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		schnelle Umplanung möglich</a:t>
            </a:r>
            <a:endParaRPr sz="2000" b="0" i="0" u="none" strike="noStrike" cap="none" spc="0">
              <a:solidFill>
                <a:schemeClr val="tx1"/>
              </a:solidFill>
              <a:latin typeface="Calibri"/>
              <a:cs typeface="Calibri"/>
            </a:endParaRPr>
          </a:p>
          <a:p>
            <a:pPr marL="283879" indent="-283879">
              <a:buFont typeface="Arial"/>
              <a:buChar char="•"/>
              <a:defRPr/>
            </a:pPr>
            <a:r>
              <a:rPr lang="de-DE" sz="2000" b="1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abends</a:t>
            </a:r>
            <a:r>
              <a:rPr lang="de-DE" sz="20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: Zeitslot vor Feierabend, um:</a:t>
            </a:r>
            <a:endParaRPr sz="2000" b="0" i="0" u="none" strike="noStrike" cap="none" spc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683929" lvl="1" indent="-283879">
              <a:buFont typeface="Arial"/>
              <a:buChar char="•"/>
              <a:defRPr/>
            </a:pPr>
            <a:r>
              <a:rPr lang="de-DE" sz="20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liegengebliebenes neu zu verplanen</a:t>
            </a:r>
            <a:endParaRPr sz="2000" b="0" i="0" u="none" strike="noStrike" cap="none" spc="0">
              <a:solidFill>
                <a:schemeClr val="tx1"/>
              </a:solidFill>
              <a:latin typeface="Calibri"/>
              <a:cs typeface="Calibri"/>
            </a:endParaRPr>
          </a:p>
          <a:p>
            <a:pPr marL="683929" lvl="1" indent="-283879">
              <a:buFont typeface="Arial"/>
              <a:buChar char="•"/>
              <a:defRPr/>
            </a:pPr>
            <a:r>
              <a:rPr lang="de-DE" sz="20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Inbox zu leeren (neues verplanen, entscheidungsbaum)</a:t>
            </a:r>
            <a:endParaRPr sz="2000" b="0" i="0" u="none" strike="noStrike" cap="none" spc="0">
              <a:solidFill>
                <a:schemeClr val="tx1"/>
              </a:solidFill>
              <a:latin typeface="Calibri"/>
              <a:cs typeface="Calibri"/>
            </a:endParaRPr>
          </a:p>
          <a:p>
            <a:pPr marL="683929" lvl="1" indent="-283879">
              <a:buFont typeface="Arial"/>
              <a:buChar char="•"/>
              <a:defRPr/>
            </a:pPr>
            <a:r>
              <a:rPr lang="de-DE" sz="20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Strategisch planen.</a:t>
            </a:r>
            <a:endParaRPr sz="2000" b="0" i="0" u="none" strike="noStrike" cap="none" spc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283879" lvl="0" indent="-283879">
              <a:buFont typeface="Arial"/>
              <a:buChar char="•"/>
              <a:defRPr/>
            </a:pPr>
            <a:r>
              <a:rPr lang="de-DE" sz="2000" b="1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wöchentlich</a:t>
            </a:r>
            <a:r>
              <a:rPr lang="de-DE" sz="20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: wie abends, nur bigger scope</a:t>
            </a:r>
            <a:endParaRPr sz="2000" b="0" i="0" u="none" strike="noStrike" cap="none" spc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283879" indent="-283879">
              <a:buFont typeface="Arial"/>
              <a:buChar char="•"/>
              <a:defRPr/>
            </a:pPr>
            <a:r>
              <a:rPr lang="de-DE" sz="20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kann auch zwischendurch </a:t>
            </a:r>
            <a:r>
              <a:rPr lang="de-DE" sz="2000" b="1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Durchsicht </a:t>
            </a:r>
            <a:r>
              <a:rPr lang="de-DE" sz="20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machen, wenn nötig</a:t>
            </a:r>
            <a:endParaRPr sz="2000" b="0" i="0" u="none" strike="noStrike" cap="none" spc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283879" indent="-283879">
              <a:buFont typeface="Arial"/>
              <a:buChar char="•"/>
              <a:defRPr/>
            </a:pPr>
            <a:endParaRPr sz="2000"/>
          </a:p>
          <a:p>
            <a:pPr>
              <a:defRPr/>
            </a:pPr>
            <a:r>
              <a:rPr lang="de-DE" sz="20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Wenn man wenigsten Zeit hat, muss man erst recht Übersicht verschaffen und planen, um priorisieren zu können und wichtigstes zuerst zu verarbeiten.</a:t>
            </a:r>
            <a:endParaRPr lang="de-DE" sz="2000" b="0" i="0" u="none" strike="noStrike" cap="none" spc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52405746" name=""/>
          <p:cNvSpPr/>
          <p:nvPr/>
        </p:nvSpPr>
        <p:spPr bwMode="auto">
          <a:xfrm flipH="0" flipV="0">
            <a:off x="1371597" y="3031813"/>
            <a:ext cx="323725" cy="19921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 w="12700" cap="flat" cmpd="sng" algn="ctr">
            <a:solidFill>
              <a:schemeClr val="accent2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67212002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7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01183771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89" flipH="1">
            <a:off x="-2" y="0"/>
            <a:ext cx="8115305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09517363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7" y="0"/>
            <a:ext cx="4076697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4736654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8" y="0"/>
            <a:ext cx="11732645" cy="1597431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72452679" name="Titel 4"/>
          <p:cNvSpPr>
            <a:spLocks noGrp="1"/>
          </p:cNvSpPr>
          <p:nvPr>
            <p:ph type="title"/>
          </p:nvPr>
        </p:nvSpPr>
        <p:spPr bwMode="auto">
          <a:xfrm>
            <a:off x="1371598" y="294537"/>
            <a:ext cx="9895950" cy="103366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>
                <a:solidFill>
                  <a:srgbClr val="FFFFFF"/>
                </a:solidFill>
              </a:rPr>
              <a:t>Mara‘s everyday chaos</a:t>
            </a:r>
            <a:endParaRPr/>
          </a:p>
        </p:txBody>
      </p:sp>
      <p:sp>
        <p:nvSpPr>
          <p:cNvPr id="1209898060" name=""/>
          <p:cNvSpPr txBox="1"/>
          <p:nvPr/>
        </p:nvSpPr>
        <p:spPr bwMode="auto">
          <a:xfrm flipH="0" flipV="0">
            <a:off x="459347" y="1935142"/>
            <a:ext cx="11165980" cy="10366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283879" indent="-283879">
              <a:buFont typeface="Arial"/>
              <a:buChar char="–"/>
              <a:defRPr/>
            </a:pPr>
            <a:r>
              <a:rPr sz="2000"/>
              <a:t>Jeden Morgen oder Abend eine Durchsicht von </a:t>
            </a:r>
            <a:r>
              <a:rPr lang="en-US" sz="20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meinem</a:t>
            </a:r>
            <a:r>
              <a:rPr lang="en-US" sz="20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b="1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Terminkalender</a:t>
            </a:r>
            <a:r>
              <a:rPr lang="en-US" sz="20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und </a:t>
            </a:r>
            <a:r>
              <a:rPr lang="en-US" sz="20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meine</a:t>
            </a:r>
            <a:r>
              <a:rPr lang="en-US" sz="20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b="1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Nächste-Schritte-Liste</a:t>
            </a:r>
            <a:r>
              <a:rPr lang="en-US" sz="20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(n)</a:t>
            </a:r>
            <a:r>
              <a:rPr sz="2000"/>
              <a:t> vornehmen</a:t>
            </a:r>
            <a:endParaRPr sz="2000"/>
          </a:p>
          <a:p>
            <a:pPr marL="283879" indent="-283879">
              <a:buFont typeface="Arial"/>
              <a:buChar char="–"/>
              <a:defRPr/>
            </a:pPr>
            <a:endParaRPr sz="2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8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0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Checkliste</a:t>
            </a:r>
            <a:r>
              <a:rPr lang="en-US" sz="40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Erledigen</a:t>
            </a:r>
            <a:endParaRPr lang="de-DE" sz="4000">
              <a:solidFill>
                <a:srgbClr val="FFFFFF"/>
              </a:solidFill>
            </a:endParaRPr>
          </a:p>
        </p:txBody>
      </p:sp>
      <p:sp>
        <p:nvSpPr>
          <p:cNvPr id="6" name="Textfeld 5"/>
          <p:cNvSpPr txBox="1"/>
          <p:nvPr/>
        </p:nvSpPr>
        <p:spPr bwMode="auto">
          <a:xfrm>
            <a:off x="9471060" y="580539"/>
            <a:ext cx="16584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5. Erledigen</a:t>
            </a:r>
            <a:endParaRPr/>
          </a:p>
        </p:txBody>
      </p:sp>
      <p:sp>
        <p:nvSpPr>
          <p:cNvPr id="8" name="Inhaltsplatzhalter 5"/>
          <p:cNvSpPr txBox="1"/>
          <p:nvPr/>
        </p:nvSpPr>
        <p:spPr bwMode="auto">
          <a:xfrm>
            <a:off x="1216404" y="2046810"/>
            <a:ext cx="10109511" cy="40925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None/>
              <a:defRPr/>
            </a:pPr>
            <a:r>
              <a:rPr lang="en-US" sz="2400"/>
              <a:t>Empfohlene</a:t>
            </a:r>
            <a:r>
              <a:rPr lang="en-US" sz="2400"/>
              <a:t> </a:t>
            </a:r>
            <a:r>
              <a:rPr lang="en-US" sz="2400"/>
              <a:t>Aktivitäten</a:t>
            </a:r>
            <a:r>
              <a:rPr lang="en-US" sz="2400"/>
              <a:t> </a:t>
            </a:r>
            <a:r>
              <a:rPr lang="en-US" sz="2400"/>
              <a:t>zur</a:t>
            </a:r>
            <a:r>
              <a:rPr lang="en-US" sz="2400"/>
              <a:t> </a:t>
            </a:r>
            <a:r>
              <a:rPr lang="en-US" sz="2400"/>
              <a:t>Entscheidung</a:t>
            </a:r>
            <a:r>
              <a:rPr lang="en-US" sz="2400"/>
              <a:t>, an was du </a:t>
            </a:r>
            <a:r>
              <a:rPr lang="en-US" sz="2400"/>
              <a:t>arbeitest</a:t>
            </a:r>
            <a:r>
              <a:rPr lang="en-US" sz="2400"/>
              <a:t>:</a:t>
            </a:r>
            <a:endParaRPr/>
          </a:p>
          <a:p>
            <a:pPr>
              <a:spcBef>
                <a:spcPts val="600"/>
              </a:spcBef>
              <a:defRPr/>
            </a:pPr>
            <a:r>
              <a:rPr lang="en-US" sz="2000" b="1"/>
              <a:t>Jeden</a:t>
            </a:r>
            <a:r>
              <a:rPr lang="en-US" sz="2000" b="1"/>
              <a:t> </a:t>
            </a:r>
            <a:r>
              <a:rPr lang="en-US" sz="2000"/>
              <a:t>Morgen </a:t>
            </a:r>
            <a:r>
              <a:rPr lang="en-US" sz="2000"/>
              <a:t>oder</a:t>
            </a:r>
            <a:r>
              <a:rPr lang="en-US" sz="2000"/>
              <a:t> </a:t>
            </a:r>
            <a:r>
              <a:rPr lang="en-US" sz="2000"/>
              <a:t>Vorabend</a:t>
            </a:r>
            <a:r>
              <a:rPr lang="en-US" sz="2000"/>
              <a:t> </a:t>
            </a:r>
            <a:r>
              <a:rPr lang="en-US" sz="2000"/>
              <a:t>werde</a:t>
            </a:r>
            <a:r>
              <a:rPr lang="en-US" sz="2000"/>
              <a:t> ich </a:t>
            </a:r>
            <a:r>
              <a:rPr lang="en-US" sz="2000"/>
              <a:t>eine</a:t>
            </a:r>
            <a:r>
              <a:rPr lang="en-US" sz="2000"/>
              <a:t> </a:t>
            </a:r>
            <a:r>
              <a:rPr lang="en-US" sz="2000"/>
              <a:t>tägliche</a:t>
            </a:r>
            <a:r>
              <a:rPr lang="en-US" sz="2000"/>
              <a:t> </a:t>
            </a:r>
            <a:r>
              <a:rPr lang="en-US" sz="2000"/>
              <a:t>Durchsicht</a:t>
            </a:r>
            <a:r>
              <a:rPr lang="en-US" sz="2000"/>
              <a:t> </a:t>
            </a:r>
            <a:r>
              <a:rPr lang="en-US" sz="2000"/>
              <a:t>vornehmen</a:t>
            </a:r>
            <a:r>
              <a:rPr lang="en-US" sz="2000"/>
              <a:t>, </a:t>
            </a:r>
            <a:r>
              <a:rPr lang="en-US" sz="2000"/>
              <a:t>indem</a:t>
            </a:r>
            <a:r>
              <a:rPr lang="en-US" sz="2000"/>
              <a:t> ich </a:t>
            </a:r>
            <a:r>
              <a:rPr lang="en-US" sz="2000"/>
              <a:t>meinem</a:t>
            </a:r>
            <a:r>
              <a:rPr lang="en-US" sz="2000"/>
              <a:t> </a:t>
            </a:r>
            <a:r>
              <a:rPr lang="en-US" sz="2000" b="1"/>
              <a:t>Terminkalender</a:t>
            </a:r>
            <a:r>
              <a:rPr lang="en-US" sz="2000"/>
              <a:t> und </a:t>
            </a:r>
            <a:r>
              <a:rPr lang="en-US" sz="2000"/>
              <a:t>meine</a:t>
            </a:r>
            <a:r>
              <a:rPr lang="en-US" sz="2000"/>
              <a:t> </a:t>
            </a:r>
            <a:r>
              <a:rPr lang="en-US" sz="2000" b="1"/>
              <a:t>Nächste-Schritte-Liste</a:t>
            </a:r>
            <a:r>
              <a:rPr lang="en-US" sz="2000"/>
              <a:t>(n) </a:t>
            </a:r>
            <a:r>
              <a:rPr lang="en-US" sz="2000"/>
              <a:t>durchgehe</a:t>
            </a:r>
            <a:r>
              <a:rPr lang="en-US" sz="2000"/>
              <a:t>.</a:t>
            </a:r>
            <a:endParaRPr/>
          </a:p>
          <a:p>
            <a:pPr>
              <a:spcBef>
                <a:spcPts val="600"/>
              </a:spcBef>
              <a:defRPr/>
            </a:pPr>
            <a:r>
              <a:rPr lang="en-US" sz="2000"/>
              <a:t>Für das </a:t>
            </a:r>
            <a:r>
              <a:rPr lang="en-US" sz="2000" b="1"/>
              <a:t>Verarbeiten</a:t>
            </a:r>
            <a:r>
              <a:rPr lang="en-US" sz="2000"/>
              <a:t> und das </a:t>
            </a:r>
            <a:r>
              <a:rPr lang="en-US" sz="2000" b="1"/>
              <a:t>Organisieren</a:t>
            </a:r>
            <a:r>
              <a:rPr lang="en-US" sz="2000"/>
              <a:t> </a:t>
            </a:r>
            <a:r>
              <a:rPr lang="en-US" sz="2000"/>
              <a:t>aller</a:t>
            </a:r>
            <a:r>
              <a:rPr lang="en-US" sz="2000"/>
              <a:t> neu </a:t>
            </a:r>
            <a:r>
              <a:rPr lang="en-US" sz="2000"/>
              <a:t>auftretenden</a:t>
            </a:r>
            <a:r>
              <a:rPr lang="en-US" sz="2000"/>
              <a:t> </a:t>
            </a:r>
            <a:r>
              <a:rPr lang="en-US" sz="2000"/>
              <a:t>Elemente</a:t>
            </a:r>
            <a:r>
              <a:rPr lang="en-US" sz="2000"/>
              <a:t> </a:t>
            </a:r>
            <a:r>
              <a:rPr lang="en-US" sz="2000"/>
              <a:t>werde</a:t>
            </a:r>
            <a:r>
              <a:rPr lang="en-US" sz="2000"/>
              <a:t> ich </a:t>
            </a:r>
            <a:r>
              <a:rPr lang="en-US" sz="2000" b="1"/>
              <a:t>Zeit </a:t>
            </a:r>
            <a:r>
              <a:rPr lang="en-US" sz="2000" b="1"/>
              <a:t>einplanen</a:t>
            </a:r>
            <a:r>
              <a:rPr lang="en-US" sz="2000" b="1"/>
              <a:t> </a:t>
            </a:r>
            <a:r>
              <a:rPr lang="en-US" sz="2000"/>
              <a:t>(</a:t>
            </a:r>
            <a:r>
              <a:rPr lang="en-US" sz="2000"/>
              <a:t>typischerweise</a:t>
            </a:r>
            <a:r>
              <a:rPr lang="en-US" sz="2000"/>
              <a:t> 60 bis 90 </a:t>
            </a:r>
            <a:r>
              <a:rPr lang="en-US" sz="2000"/>
              <a:t>Minuten</a:t>
            </a:r>
            <a:r>
              <a:rPr lang="en-US" sz="2000"/>
              <a:t> </a:t>
            </a:r>
            <a:r>
              <a:rPr lang="en-US" sz="2000"/>
              <a:t>täglich</a:t>
            </a:r>
            <a:r>
              <a:rPr lang="en-US" sz="2000"/>
              <a:t>).</a:t>
            </a:r>
            <a:endParaRPr/>
          </a:p>
          <a:p>
            <a:pPr>
              <a:spcBef>
                <a:spcPts val="600"/>
              </a:spcBef>
              <a:defRPr/>
            </a:pPr>
            <a:r>
              <a:rPr lang="en-US" sz="2000"/>
              <a:t>Um mir die </a:t>
            </a:r>
            <a:r>
              <a:rPr lang="en-US" sz="2000" b="1"/>
              <a:t>Entscheidung</a:t>
            </a:r>
            <a:r>
              <a:rPr lang="en-US" sz="2000" b="1"/>
              <a:t> </a:t>
            </a:r>
            <a:r>
              <a:rPr lang="en-US" sz="2000" b="1"/>
              <a:t>zu</a:t>
            </a:r>
            <a:r>
              <a:rPr lang="en-US" sz="2000" b="1"/>
              <a:t> </a:t>
            </a:r>
            <a:r>
              <a:rPr lang="en-US" sz="2000" b="1"/>
              <a:t>erleichtern</a:t>
            </a:r>
            <a:r>
              <a:rPr lang="en-US" sz="2000"/>
              <a:t>, was </a:t>
            </a:r>
            <a:r>
              <a:rPr lang="en-US" sz="2000"/>
              <a:t>jetzt</a:t>
            </a:r>
            <a:r>
              <a:rPr lang="en-US" sz="2000"/>
              <a:t> </a:t>
            </a:r>
            <a:r>
              <a:rPr lang="en-US" sz="2000"/>
              <a:t>zu</a:t>
            </a:r>
            <a:r>
              <a:rPr lang="en-US" sz="2000"/>
              <a:t> tun </a:t>
            </a:r>
            <a:r>
              <a:rPr lang="en-US" sz="2000"/>
              <a:t>ist</a:t>
            </a:r>
            <a:r>
              <a:rPr lang="en-US" sz="2000"/>
              <a:t>, </a:t>
            </a:r>
            <a:r>
              <a:rPr lang="en-US" sz="2000"/>
              <a:t>werde</a:t>
            </a:r>
            <a:r>
              <a:rPr lang="en-US" sz="2000"/>
              <a:t> ich die </a:t>
            </a:r>
            <a:r>
              <a:rPr lang="en-US" sz="2000"/>
              <a:t>vier</a:t>
            </a:r>
            <a:r>
              <a:rPr lang="en-US" sz="2000"/>
              <a:t> </a:t>
            </a:r>
            <a:r>
              <a:rPr lang="en-US" sz="2000"/>
              <a:t>folgenden</a:t>
            </a:r>
            <a:r>
              <a:rPr lang="en-US" sz="2000"/>
              <a:t> </a:t>
            </a:r>
            <a:r>
              <a:rPr lang="en-US" sz="2000" b="1"/>
              <a:t>Eingrenzungskriterien</a:t>
            </a:r>
            <a:r>
              <a:rPr lang="en-US" sz="2000"/>
              <a:t> </a:t>
            </a:r>
            <a:r>
              <a:rPr lang="en-US" sz="2000"/>
              <a:t>nutzen</a:t>
            </a:r>
            <a:r>
              <a:rPr lang="en-US" sz="2000"/>
              <a:t>: </a:t>
            </a:r>
            <a:r>
              <a:rPr lang="en-US" sz="2000"/>
              <a:t>Kontext</a:t>
            </a:r>
            <a:r>
              <a:rPr lang="en-US" sz="2000"/>
              <a:t>, </a:t>
            </a:r>
            <a:r>
              <a:rPr lang="en-US" sz="2000"/>
              <a:t>verfügbare</a:t>
            </a:r>
            <a:r>
              <a:rPr lang="en-US" sz="2000"/>
              <a:t> Zeit, </a:t>
            </a:r>
            <a:r>
              <a:rPr lang="en-US" sz="2000"/>
              <a:t>verfügbare</a:t>
            </a:r>
            <a:r>
              <a:rPr lang="en-US" sz="2000"/>
              <a:t> </a:t>
            </a:r>
            <a:r>
              <a:rPr lang="en-US" sz="2000"/>
              <a:t>Energie</a:t>
            </a:r>
            <a:r>
              <a:rPr lang="en-US" sz="2000"/>
              <a:t> und </a:t>
            </a:r>
            <a:r>
              <a:rPr lang="en-US" sz="2000"/>
              <a:t>Priorität</a:t>
            </a:r>
            <a:r>
              <a:rPr lang="en-US" sz="2000"/>
              <a:t>.</a:t>
            </a:r>
            <a:endParaRPr/>
          </a:p>
        </p:txBody>
      </p:sp>
      <p:pic>
        <p:nvPicPr>
          <p:cNvPr id="3" name="Grafik 2" descr="Fasziniert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393813" y="4093103"/>
            <a:ext cx="2500313" cy="2500313"/>
          </a:xfrm>
          <a:prstGeom prst="rect">
            <a:avLst/>
          </a:prstGeom>
        </p:spPr>
      </p:pic>
      <p:sp>
        <p:nvSpPr>
          <p:cNvPr id="1156275879" name=""/>
          <p:cNvSpPr txBox="1"/>
          <p:nvPr/>
        </p:nvSpPr>
        <p:spPr bwMode="auto">
          <a:xfrm flipH="0" flipV="0">
            <a:off x="954619" y="5280162"/>
            <a:ext cx="1929867" cy="488039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2600">
                <a:highlight>
                  <a:srgbClr val="FFFF00"/>
                </a:highlight>
              </a:rPr>
              <a:t>Folie löschen</a:t>
            </a:r>
            <a:endParaRPr sz="2600">
              <a:highlight>
                <a:srgbClr val="FFFF00"/>
              </a:highligh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09785674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7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04678650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89" flipH="1">
            <a:off x="-2" y="0"/>
            <a:ext cx="8115305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64430179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7" y="0"/>
            <a:ext cx="4076697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10098565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8" y="0"/>
            <a:ext cx="11732645" cy="1597431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33934058" name="Titel 4"/>
          <p:cNvSpPr>
            <a:spLocks noGrp="1"/>
          </p:cNvSpPr>
          <p:nvPr>
            <p:ph type="title"/>
          </p:nvPr>
        </p:nvSpPr>
        <p:spPr bwMode="auto">
          <a:xfrm>
            <a:off x="1371598" y="294537"/>
            <a:ext cx="9895950" cy="103366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000">
                <a:solidFill>
                  <a:srgbClr val="FFFFFF"/>
                </a:solidFill>
                <a:latin typeface="Calibri Light"/>
                <a:ea typeface="Arial"/>
                <a:cs typeface="Arial"/>
              </a:rPr>
              <a:t>Tipps und Tricks</a:t>
            </a:r>
            <a:endParaRPr lang="de-DE" sz="4000">
              <a:solidFill>
                <a:srgbClr val="FFFFFF"/>
              </a:solidFill>
            </a:endParaRPr>
          </a:p>
        </p:txBody>
      </p:sp>
      <p:pic>
        <p:nvPicPr>
          <p:cNvPr id="1995216697" name="Grafik 8" descr="Schuldig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2730293" y="1100475"/>
            <a:ext cx="6154923" cy="61549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28202645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6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35040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54" flipH="1">
            <a:off x="-1" y="0"/>
            <a:ext cx="8115304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7280282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6" y="0"/>
            <a:ext cx="4076696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8152540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8" y="0"/>
            <a:ext cx="11732644" cy="1597431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22901661" name="Titel 4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en-US" sz="4000">
                <a:solidFill>
                  <a:srgbClr val="FFFFFF"/>
                </a:solidFill>
                <a:latin typeface="Calibri Light"/>
                <a:ea typeface="Arial"/>
                <a:cs typeface="Arial"/>
              </a:rPr>
              <a:t>Zen to done</a:t>
            </a:r>
            <a:endParaRPr lang="de-DE" sz="4000">
              <a:solidFill>
                <a:srgbClr val="FFFFFF"/>
              </a:solidFill>
            </a:endParaRPr>
          </a:p>
        </p:txBody>
      </p:sp>
      <p:sp>
        <p:nvSpPr>
          <p:cNvPr id="1692778845" name=""/>
          <p:cNvSpPr txBox="1"/>
          <p:nvPr/>
        </p:nvSpPr>
        <p:spPr bwMode="auto">
          <a:xfrm flipH="0" flipV="0">
            <a:off x="774456" y="2084456"/>
            <a:ext cx="5552293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endParaRPr/>
          </a:p>
        </p:txBody>
      </p:sp>
      <p:sp>
        <p:nvSpPr>
          <p:cNvPr id="758379563" name="Inhaltsplatzhalter 2"/>
          <p:cNvSpPr>
            <a:spLocks noGrp="1"/>
          </p:cNvSpPr>
          <p:nvPr>
            <p:ph sz="half" idx="1"/>
          </p:nvPr>
        </p:nvSpPr>
        <p:spPr bwMode="auto">
          <a:xfrm flipH="0" flipV="0">
            <a:off x="479619" y="2130673"/>
            <a:ext cx="11232759" cy="4351338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 fontScale="90000" lnSpcReduction="2000"/>
          </a:bodyPr>
          <a:lstStyle/>
          <a:p>
            <a:pPr marL="283878" indent="-283878">
              <a:buAutoNum type="arabicPeriod"/>
              <a:defRPr/>
            </a:pPr>
            <a:r>
              <a:rPr lang="de-DE" sz="2000" b="0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S</a:t>
            </a:r>
            <a:r>
              <a:rPr lang="de-DE" sz="2000" b="1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ammle</a:t>
            </a:r>
            <a:r>
              <a:rPr lang="de-DE" sz="2000" b="1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lang="de-DE" sz="2000" b="0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Ideen, Aufgaben und Notizen in einem Notizbuch</a:t>
            </a:r>
            <a:endParaRPr sz="2000">
              <a:solidFill>
                <a:schemeClr val="accent1">
                  <a:lumMod val="75000"/>
                </a:schemeClr>
              </a:solidFill>
            </a:endParaRPr>
          </a:p>
          <a:p>
            <a:pPr marL="305908" indent="-305908">
              <a:buFont typeface="Arial"/>
              <a:buAutoNum type="arabicPeriod"/>
              <a:defRPr/>
            </a:pPr>
            <a:r>
              <a:rPr lang="de-DE" sz="2000" b="0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Triff Entscheidungen über Dinge in deinem Posteingang; schiebe sie nicht auf.</a:t>
            </a:r>
            <a:endParaRPr sz="2000">
              <a:solidFill>
                <a:schemeClr val="accent1">
                  <a:lumMod val="75000"/>
                </a:schemeClr>
              </a:solidFill>
            </a:endParaRPr>
          </a:p>
          <a:p>
            <a:pPr marL="305908" indent="-305908">
              <a:buFont typeface="Arial"/>
              <a:buAutoNum type="arabicPeriod"/>
              <a:defRPr/>
            </a:pPr>
            <a:r>
              <a:rPr lang="de-DE" sz="2000" b="0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Lege für jeden Tag die wichtigsten Aufgaben fest.</a:t>
            </a:r>
            <a:endParaRPr lang="de-DE" sz="2000" b="0" i="0" u="none" strike="noStrike" cap="none" spc="0">
              <a:solidFill>
                <a:schemeClr val="accent1">
                  <a:lumMod val="75000"/>
                </a:schemeClr>
              </a:solidFill>
              <a:latin typeface="Calibri"/>
              <a:ea typeface="Calibri"/>
              <a:cs typeface="Calibri"/>
            </a:endParaRPr>
          </a:p>
          <a:p>
            <a:pPr marL="305908" indent="-305908">
              <a:buFont typeface="Arial"/>
              <a:buAutoNum type="arabicPeriod"/>
              <a:defRPr/>
            </a:pPr>
            <a:r>
              <a:rPr lang="de-DE" sz="2000" b="0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E</a:t>
            </a:r>
            <a:r>
              <a:rPr lang="de-DE" sz="2000" b="1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rledige</a:t>
            </a:r>
            <a:r>
              <a:rPr lang="de-DE" sz="2000" b="1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lang="de-DE" sz="2000" b="0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eine Aufgabe nach der anderen.</a:t>
            </a:r>
            <a:endParaRPr sz="2000">
              <a:solidFill>
                <a:schemeClr val="accent1">
                  <a:lumMod val="75000"/>
                </a:schemeClr>
              </a:solidFill>
            </a:endParaRPr>
          </a:p>
          <a:p>
            <a:pPr marL="305908" indent="-305908" algn="r">
              <a:buFont typeface="Arial"/>
              <a:buAutoNum type="arabicPeriod"/>
              <a:defRPr/>
            </a:pPr>
            <a:r>
              <a:rPr lang="de-DE" sz="20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Führe </a:t>
            </a:r>
            <a:r>
              <a:rPr lang="de-DE" sz="2000" b="1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einfache Listen</a:t>
            </a:r>
            <a:r>
              <a:rPr lang="de-DE" sz="20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und überprüfe sie täglich.</a:t>
            </a:r>
            <a:endParaRPr sz="2000">
              <a:solidFill>
                <a:schemeClr val="accent1">
                  <a:lumMod val="75000"/>
                </a:schemeClr>
              </a:solidFill>
            </a:endParaRPr>
          </a:p>
          <a:p>
            <a:pPr marL="228807" marR="0" indent="-228807" algn="l" defTabSz="914400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Font typeface="Arial"/>
              <a:buAutoNum type="arabicPeriod" startAt="6"/>
              <a:defRPr/>
            </a:pPr>
            <a:r>
              <a:rPr lang="de-DE" sz="2000" b="0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lang="de-DE" sz="2000" b="1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Überprüfe </a:t>
            </a:r>
            <a:r>
              <a:rPr lang="de-DE" sz="2000" b="0" i="0" u="none" strike="noStrike" cap="none" spc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dein System und deine Ziele wöchentlich.</a:t>
            </a:r>
            <a:endParaRPr sz="2000">
              <a:solidFill>
                <a:schemeClr val="accent1">
                  <a:lumMod val="75000"/>
                </a:schemeClr>
              </a:solidFill>
            </a:endParaRPr>
          </a:p>
          <a:p>
            <a:pPr marL="228807" marR="0" indent="-228807" algn="r" defTabSz="914400">
              <a:lnSpc>
                <a:spcPct val="89000"/>
              </a:lnSpc>
              <a:spcBef>
                <a:spcPts val="999"/>
              </a:spcBef>
              <a:spcAft>
                <a:spcPts val="0"/>
              </a:spcAft>
              <a:buFont typeface="Arial"/>
              <a:buAutoNum type="arabicPeriod" startAt="7"/>
              <a:defRPr/>
            </a:pPr>
            <a:r>
              <a:rPr lang="de-DE" sz="20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de-DE" sz="2000" b="1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Organisation</a:t>
            </a:r>
            <a:r>
              <a:rPr lang="de-DE" sz="20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: fester Platz für alles</a:t>
            </a:r>
            <a:r>
              <a:rPr lang="de-DE" sz="20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de-DE" sz="20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228807" marR="0" indent="-228807" algn="r" defTabSz="914400">
              <a:lnSpc>
                <a:spcPct val="89000"/>
              </a:lnSpc>
              <a:spcBef>
                <a:spcPts val="999"/>
              </a:spcBef>
              <a:spcAft>
                <a:spcPts val="0"/>
              </a:spcAft>
              <a:buFont typeface="Arial"/>
              <a:buAutoNum type="arabicPeriod" startAt="7"/>
              <a:defRPr/>
            </a:pPr>
            <a:r>
              <a:rPr lang="de-DE" sz="20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Ziele und Aufgaben auf das Wesentliche </a:t>
            </a:r>
            <a:r>
              <a:rPr lang="de-DE" sz="2000" b="1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reduzieren</a:t>
            </a:r>
            <a:r>
              <a:rPr lang="de-DE" sz="20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.</a:t>
            </a:r>
            <a:endParaRPr lang="de-DE" sz="20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228807" marR="0" indent="-228807" algn="r" defTabSz="914400">
              <a:lnSpc>
                <a:spcPct val="89000"/>
              </a:lnSpc>
              <a:spcBef>
                <a:spcPts val="999"/>
              </a:spcBef>
              <a:spcAft>
                <a:spcPts val="0"/>
              </a:spcAft>
              <a:buFont typeface="Arial"/>
              <a:buAutoNum type="arabicPeriod" startAt="7"/>
              <a:defRPr/>
            </a:pPr>
            <a:r>
              <a:rPr lang="de-DE" sz="20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de-DE" sz="2000" b="1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Routinen </a:t>
            </a:r>
            <a:r>
              <a:rPr lang="de-DE" sz="20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festlegen und dich daran halten.</a:t>
            </a:r>
            <a:endParaRPr lang="de-DE" sz="20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228807" indent="-228807" algn="r">
              <a:buFont typeface="Arial"/>
              <a:buAutoNum type="arabicPeriod" startAt="7"/>
              <a:defRPr/>
            </a:pPr>
            <a:r>
              <a:rPr lang="de-DE" sz="20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 Suche nach Arbeit, für die du </a:t>
            </a:r>
            <a:r>
              <a:rPr lang="de-DE" sz="2000" b="1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Leidenschaft </a:t>
            </a:r>
            <a:r>
              <a:rPr lang="de-DE" sz="20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empfindest.</a:t>
            </a:r>
            <a:endParaRPr sz="2000"/>
          </a:p>
          <a:p>
            <a:pPr marL="0" marR="0" indent="0" algn="r" defTabSz="914400">
              <a:lnSpc>
                <a:spcPct val="89000"/>
              </a:lnSpc>
              <a:spcBef>
                <a:spcPts val="999"/>
              </a:spcBef>
              <a:spcAft>
                <a:spcPts val="0"/>
              </a:spcAft>
              <a:buFont typeface="Arial"/>
              <a:buNone/>
              <a:defRPr/>
            </a:pPr>
            <a:endParaRPr lang="de-DE" sz="2000"/>
          </a:p>
          <a:p>
            <a:pPr marL="305908" marR="0" indent="-305908" algn="l" defTabSz="914400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Font typeface="Arial"/>
              <a:buAutoNum type="arabicPeriod" startAt="7"/>
              <a:defRPr/>
            </a:pPr>
            <a:endParaRPr sz="200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1193348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6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09603903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54" flipH="1">
            <a:off x="-1" y="0"/>
            <a:ext cx="8115304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69711851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6" y="0"/>
            <a:ext cx="4076696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7917108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8" y="0"/>
            <a:ext cx="11732644" cy="1597431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2844588" name="Titel 4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en-US" sz="4000">
                <a:solidFill>
                  <a:srgbClr val="FFFFFF"/>
                </a:solidFill>
                <a:latin typeface="Calibri Light"/>
                <a:ea typeface="Arial"/>
                <a:cs typeface="Arial"/>
              </a:rPr>
              <a:t>Outlook</a:t>
            </a:r>
            <a:endParaRPr lang="de-DE" sz="4000">
              <a:solidFill>
                <a:srgbClr val="FFFFFF"/>
              </a:solidFill>
            </a:endParaRPr>
          </a:p>
        </p:txBody>
      </p:sp>
      <p:sp>
        <p:nvSpPr>
          <p:cNvPr id="1621488092" name="Inhaltsplatzhalt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0" indent="0" algn="ctr">
              <a:buFont typeface="Arial"/>
              <a:buNone/>
              <a:defRPr/>
            </a:pPr>
            <a:r>
              <a:rPr b="1"/>
              <a:t>„Inbox zero“:</a:t>
            </a:r>
            <a:endParaRPr b="1"/>
          </a:p>
          <a:p>
            <a:pPr marL="457200" lvl="1" indent="0" algn="ctr">
              <a:buFont typeface="Arial"/>
              <a:buNone/>
              <a:defRPr/>
            </a:pPr>
            <a:r>
              <a:rPr/>
              <a:t>Normale inbox, einfach Inhalte verarbeiten</a:t>
            </a:r>
            <a:endParaRPr/>
          </a:p>
          <a:p>
            <a:pPr lvl="1">
              <a:defRPr/>
            </a:pPr>
            <a:endParaRPr/>
          </a:p>
          <a:p>
            <a:pPr marL="0" lvl="0" indent="0">
              <a:buFont typeface="Arial"/>
              <a:buNone/>
              <a:defRPr/>
            </a:pPr>
            <a:r>
              <a:rPr/>
              <a:t>Falls „non-zero“:</a:t>
            </a:r>
            <a:endParaRPr/>
          </a:p>
          <a:p>
            <a:pPr lvl="0">
              <a:defRPr/>
            </a:pPr>
            <a:r>
              <a:rPr sz="2400"/>
              <a:t>Muss priorisieren, weil im „Firefighting-mode“</a:t>
            </a:r>
            <a:endParaRPr sz="2400"/>
          </a:p>
          <a:p>
            <a:pPr lvl="0">
              <a:defRPr/>
            </a:pPr>
            <a:r>
              <a:rPr sz="2400"/>
              <a:t>Missbrauch der Mail-Inbox für andere Zwecke</a:t>
            </a:r>
            <a:endParaRPr sz="2400"/>
          </a:p>
        </p:txBody>
      </p:sp>
      <p:pic>
        <p:nvPicPr>
          <p:cNvPr id="528502213" name="Grafik 74" descr="Reiches Huhn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022549" y="3098678"/>
            <a:ext cx="2262187" cy="22605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28721273" name="Grafik 14" descr="Sie Beobachtendes Huhn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434766" y="2870993"/>
            <a:ext cx="2260599" cy="2260599"/>
          </a:xfrm>
          <a:prstGeom prst="rect">
            <a:avLst/>
          </a:prstGeom>
        </p:spPr>
      </p:pic>
      <p:sp>
        <p:nvSpPr>
          <p:cNvPr id="1205231957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5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58344750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22" flipH="1">
            <a:off x="0" y="0"/>
            <a:ext cx="8115303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18822662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5" y="0"/>
            <a:ext cx="4076695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9143897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7" y="0"/>
            <a:ext cx="11732643" cy="1597430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40665247" name="Titel 4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en-US" sz="4000">
                <a:solidFill>
                  <a:srgbClr val="FFFFFF"/>
                </a:solidFill>
                <a:latin typeface="Calibri Light"/>
                <a:ea typeface="Arial"/>
                <a:cs typeface="Arial"/>
              </a:rPr>
              <a:t>Outlook</a:t>
            </a:r>
            <a:endParaRPr lang="de-DE" sz="4000">
              <a:solidFill>
                <a:srgbClr val="FFFFFF"/>
              </a:solidFill>
            </a:endParaRPr>
          </a:p>
        </p:txBody>
      </p:sp>
      <p:pic>
        <p:nvPicPr>
          <p:cNvPr id="1750113989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741000" y="4545654"/>
            <a:ext cx="2447924" cy="857250"/>
          </a:xfrm>
          <a:prstGeom prst="rect">
            <a:avLst/>
          </a:prstGeom>
        </p:spPr>
      </p:pic>
      <p:pic>
        <p:nvPicPr>
          <p:cNvPr id="726032580" name="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142298" y="4787442"/>
            <a:ext cx="419099" cy="704849"/>
          </a:xfrm>
          <a:prstGeom prst="rect">
            <a:avLst/>
          </a:prstGeom>
        </p:spPr>
      </p:pic>
      <p:sp>
        <p:nvSpPr>
          <p:cNvPr id="145299240" name="Inhaltsplatzhalter 2"/>
          <p:cNvSpPr>
            <a:spLocks noGrp="1"/>
          </p:cNvSpPr>
          <p:nvPr>
            <p:ph sz="half" idx="1"/>
          </p:nvPr>
        </p:nvSpPr>
        <p:spPr bwMode="auto">
          <a:xfrm>
            <a:off x="838198" y="1825624"/>
            <a:ext cx="5181599" cy="4351338"/>
          </a:xfrm>
          <a:prstGeom prst="rect">
            <a:avLst/>
          </a:prstGeom>
          <a:gradFill>
            <a:gsLst>
              <a:gs pos="0">
                <a:schemeClr val="accent1">
                  <a:alpha val="20000"/>
                </a:schemeClr>
              </a:gs>
              <a:gs pos="100000">
                <a:srgbClr val="FFFFFF">
                  <a:alpha val="20000"/>
                </a:srgbClr>
              </a:gs>
            </a:gsLst>
            <a:lin ang="18900000" scaled="1"/>
          </a:gradFill>
        </p:spPr>
        <p:txBody>
          <a:bodyPr/>
          <a:lstStyle/>
          <a:p>
            <a:pPr marL="0" indent="0">
              <a:buFont typeface="Arial"/>
              <a:buNone/>
              <a:defRPr/>
            </a:pPr>
            <a:r>
              <a:rPr/>
              <a:t>Quick steps</a:t>
            </a:r>
            <a:endParaRPr/>
          </a:p>
          <a:p>
            <a:pPr>
              <a:defRPr/>
            </a:pPr>
            <a:r>
              <a:rPr sz="2400"/>
              <a:t>Automatisierung</a:t>
            </a:r>
            <a:endParaRPr sz="2400"/>
          </a:p>
          <a:p>
            <a:pPr>
              <a:defRPr/>
            </a:pPr>
            <a:r>
              <a:rPr sz="2400"/>
              <a:t>Bsp.: Mail in bestimmten Ordner verschieben</a:t>
            </a:r>
            <a:endParaRPr sz="2400"/>
          </a:p>
          <a:p>
            <a:pPr>
              <a:defRPr/>
            </a:pPr>
            <a:r>
              <a:rPr sz="2400"/>
              <a:t>Über Rechtsklick-Kontextmenü verfügbar</a:t>
            </a:r>
            <a:endParaRPr sz="2400"/>
          </a:p>
        </p:txBody>
      </p:sp>
      <p:pic>
        <p:nvPicPr>
          <p:cNvPr id="1400539992" name="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 flipH="0" flipV="0">
            <a:off x="5637778" y="3006632"/>
            <a:ext cx="5927286" cy="2023562"/>
          </a:xfrm>
          <a:prstGeom prst="rect">
            <a:avLst/>
          </a:prstGeom>
        </p:spPr>
      </p:pic>
      <p:sp>
        <p:nvSpPr>
          <p:cNvPr id="1627263953" name="Inhaltsplatzhalter 3"/>
          <p:cNvSpPr>
            <a:spLocks noGrp="1"/>
          </p:cNvSpPr>
          <p:nvPr>
            <p:ph sz="half" idx="2"/>
          </p:nvPr>
        </p:nvSpPr>
        <p:spPr bwMode="auto">
          <a:xfrm>
            <a:off x="6095997" y="1825623"/>
            <a:ext cx="5181599" cy="4351338"/>
          </a:xfrm>
          <a:prstGeom prst="rect">
            <a:avLst/>
          </a:prstGeom>
          <a:gradFill>
            <a:gsLst>
              <a:gs pos="0">
                <a:schemeClr val="accent1">
                  <a:alpha val="20000"/>
                </a:schemeClr>
              </a:gs>
              <a:gs pos="100000">
                <a:srgbClr val="FFFFFF">
                  <a:alpha val="20000"/>
                </a:srgbClr>
              </a:gs>
            </a:gsLst>
            <a:lin ang="18900000" scaled="1"/>
          </a:gradFill>
        </p:spPr>
        <p:txBody>
          <a:bodyPr/>
          <a:lstStyle/>
          <a:p>
            <a:pPr marL="0" indent="0">
              <a:buFont typeface="Arial"/>
              <a:buNone/>
              <a:defRPr/>
            </a:pPr>
            <a:r>
              <a:rPr/>
              <a:t>Textbausteine</a:t>
            </a:r>
            <a:endParaRPr/>
          </a:p>
          <a:p>
            <a:pPr marL="0" indent="0">
              <a:buFont typeface="Arial"/>
              <a:buNone/>
              <a:defRPr/>
            </a:pPr>
            <a:r>
              <a:rPr sz="2400"/>
              <a:t>„Snippets“</a:t>
            </a:r>
            <a:endParaRPr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1235377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6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67540350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54" flipH="1">
            <a:off x="-1" y="0"/>
            <a:ext cx="8115304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5079095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6" y="0"/>
            <a:ext cx="4076696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7042010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8" y="0"/>
            <a:ext cx="11732644" cy="1597431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27091177" name="Titel 4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en-US" sz="4000">
                <a:solidFill>
                  <a:srgbClr val="FFFFFF"/>
                </a:solidFill>
                <a:latin typeface="Calibri Light"/>
                <a:ea typeface="Arial"/>
                <a:cs typeface="Arial"/>
              </a:rPr>
              <a:t>OneNote</a:t>
            </a:r>
            <a:endParaRPr lang="de-DE" sz="4000">
              <a:solidFill>
                <a:srgbClr val="FFFFFF"/>
              </a:solidFill>
            </a:endParaRPr>
          </a:p>
        </p:txBody>
      </p:sp>
      <p:sp>
        <p:nvSpPr>
          <p:cNvPr id="1737067878" name="Inhaltsplatzhalter 2"/>
          <p:cNvSpPr>
            <a:spLocks noGrp="1"/>
          </p:cNvSpPr>
          <p:nvPr>
            <p:ph idx="1"/>
          </p:nvPr>
        </p:nvSpPr>
        <p:spPr bwMode="auto">
          <a:xfrm>
            <a:off x="838199" y="2068418"/>
            <a:ext cx="10515600" cy="4351338"/>
          </a:xfrm>
        </p:spPr>
        <p:txBody>
          <a:bodyPr/>
          <a:lstStyle/>
          <a:p>
            <a:pPr>
              <a:defRPr/>
            </a:pPr>
            <a:r>
              <a:rPr sz="2400"/>
              <a:t>Kann Weekly und strategische Planung und Projektplanung darin machen</a:t>
            </a:r>
            <a:endParaRPr sz="2400"/>
          </a:p>
          <a:p>
            <a:pPr>
              <a:defRPr/>
            </a:pPr>
            <a:r>
              <a:rPr sz="2400"/>
              <a:t>Kann Aufgaben in Outlook-Kalender syncen mit deadline —&gt; </a:t>
            </a:r>
            <a:r>
              <a:rPr sz="2400" b="1"/>
              <a:t>Organisieren</a:t>
            </a:r>
            <a:r>
              <a:rPr sz="2400"/>
              <a:t> in OneNote, </a:t>
            </a:r>
            <a:r>
              <a:rPr sz="2400" b="1"/>
              <a:t>Erledigen</a:t>
            </a:r>
            <a:r>
              <a:rPr sz="2400"/>
              <a:t> in Outlook (Kalender &amp; TODO)</a:t>
            </a:r>
            <a:endParaRPr sz="2400"/>
          </a:p>
          <a:p>
            <a:pPr>
              <a:defRPr/>
            </a:pPr>
            <a:r>
              <a:rPr sz="2400"/>
              <a:t>Gute Integration in M$- und meiste Firmen-Ökosysteme</a:t>
            </a:r>
            <a:endParaRPr sz="2400"/>
          </a:p>
          <a:p>
            <a:pPr>
              <a:defRPr/>
            </a:pPr>
            <a:r>
              <a:rPr sz="2400"/>
              <a:t>Nur hierarchisches Linken (Siehe Wikis, Baumstrukturen) —&gt; Kein PKM (Personal Knowledge Management), keine Backlinks</a:t>
            </a:r>
            <a:endParaRPr sz="2400"/>
          </a:p>
          <a:p>
            <a:pPr>
              <a:defRPr/>
            </a:pPr>
            <a:r>
              <a:rPr sz="2400"/>
              <a:t>Kein Plaintext</a:t>
            </a:r>
            <a:endParaRPr sz="2400"/>
          </a:p>
          <a:p>
            <a:pPr>
              <a:defRPr/>
            </a:pPr>
            <a:r>
              <a:rPr sz="2400"/>
              <a:t>Kein Parsen, diffen, git</a:t>
            </a:r>
            <a:endParaRPr sz="2400"/>
          </a:p>
        </p:txBody>
      </p:sp>
      <p:pic>
        <p:nvPicPr>
          <p:cNvPr id="206204556" name="Inhaltsplatzhalter 4" descr="Hühner-Diskussion"/>
          <p:cNvPicPr>
            <a:picLocks noChangeAspect="1" noGrp="1"/>
          </p:cNvPicPr>
          <p:nvPr/>
        </p:nvPicPr>
        <p:blipFill>
          <a:blip r:embed="rId3"/>
          <a:stretch/>
        </p:blipFill>
        <p:spPr bwMode="auto">
          <a:xfrm>
            <a:off x="9409478" y="4001293"/>
            <a:ext cx="2500312" cy="25003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38935171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6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7605733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22" flipH="1">
            <a:off x="0" y="0"/>
            <a:ext cx="8115303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1446102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6" y="0"/>
            <a:ext cx="4076695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70745035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7" y="0"/>
            <a:ext cx="11732644" cy="1597430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55571360" name="Titel 4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en-US" sz="4000">
                <a:solidFill>
                  <a:srgbClr val="FFFFFF"/>
                </a:solidFill>
                <a:latin typeface="Calibri Light"/>
                <a:ea typeface="Arial"/>
                <a:cs typeface="Arial"/>
              </a:rPr>
              <a:t>Nützliche Tools</a:t>
            </a:r>
            <a:endParaRPr lang="de-DE" sz="4000">
              <a:solidFill>
                <a:srgbClr val="FFFFFF"/>
              </a:solidFill>
            </a:endParaRPr>
          </a:p>
        </p:txBody>
      </p:sp>
      <p:sp>
        <p:nvSpPr>
          <p:cNvPr id="1794304283" name="Inhaltsplatzhalter 2"/>
          <p:cNvSpPr>
            <a:spLocks noGrp="1"/>
          </p:cNvSpPr>
          <p:nvPr>
            <p:ph idx="1"/>
          </p:nvPr>
        </p:nvSpPr>
        <p:spPr bwMode="auto">
          <a:xfrm flipH="0" flipV="0">
            <a:off x="838199" y="2415489"/>
            <a:ext cx="10515600" cy="3761472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/>
          </a:bodyPr>
          <a:lstStyle/>
          <a:p>
            <a:pPr>
              <a:defRPr/>
            </a:pPr>
            <a:r>
              <a:rPr sz="2400"/>
              <a:t>Sunsama: kostenlose Probezeit, hilft Aufgaben in Weekly Kalender zu packen, viele Integrationen —&gt; Alternative zu Outlook</a:t>
            </a:r>
            <a:endParaRPr sz="2400"/>
          </a:p>
          <a:p>
            <a:pPr>
              <a:defRPr/>
            </a:pPr>
            <a:r>
              <a:rPr sz="2400"/>
              <a:t>Morgen: Kalenderapp, Leute buchen ihre Meetings per Link in freie Kalenderslots</a:t>
            </a:r>
            <a:endParaRPr sz="2400"/>
          </a:p>
          <a:p>
            <a:pPr>
              <a:defRPr/>
            </a:pPr>
            <a:r>
              <a:rPr lang="de-DE" sz="24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goblin.tools</a:t>
            </a:r>
            <a:r>
              <a:rPr sz="2400"/>
              <a:t>: KI-gestützte TODO-Erstellung und -Verwaltung</a:t>
            </a:r>
            <a:endParaRPr sz="2400"/>
          </a:p>
        </p:txBody>
      </p:sp>
      <p:pic>
        <p:nvPicPr>
          <p:cNvPr id="1538778978" name="Grafik 16" descr="Hühner-Freundschaft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898020" y="3720867"/>
            <a:ext cx="2262187" cy="22605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4551817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6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64596766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22" flipH="1">
            <a:off x="0" y="0"/>
            <a:ext cx="8115303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26224026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6" y="0"/>
            <a:ext cx="4076695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81283584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7" y="0"/>
            <a:ext cx="11732644" cy="1597430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93587085" name="Titel 4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en-US" sz="4000">
                <a:solidFill>
                  <a:srgbClr val="FFFFFF"/>
                </a:solidFill>
                <a:latin typeface="Calibri Light"/>
                <a:ea typeface="Arial"/>
                <a:cs typeface="Arial"/>
              </a:rPr>
              <a:t>PKM-Systeme</a:t>
            </a:r>
            <a:endParaRPr lang="de-DE" sz="4000">
              <a:solidFill>
                <a:srgbClr val="FFFFFF"/>
              </a:solidFill>
            </a:endParaRPr>
          </a:p>
        </p:txBody>
      </p:sp>
      <p:sp>
        <p:nvSpPr>
          <p:cNvPr id="1371572888" name="Inhaltsplatzhalter 2"/>
          <p:cNvSpPr>
            <a:spLocks noGrp="1"/>
          </p:cNvSpPr>
          <p:nvPr>
            <p:ph idx="1"/>
          </p:nvPr>
        </p:nvSpPr>
        <p:spPr bwMode="auto"/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 fontScale="85000" lnSpcReduction="3000"/>
          </a:bodyPr>
          <a:lstStyle/>
          <a:p>
            <a:pPr>
              <a:defRPr/>
            </a:pPr>
            <a:r>
              <a:rPr/>
              <a:t>Obsidian: Markdown-Format, nicht gänzlich FOSS</a:t>
            </a:r>
            <a:endParaRPr/>
          </a:p>
          <a:p>
            <a:pPr>
              <a:defRPr/>
            </a:pPr>
            <a:r>
              <a:rPr/>
              <a:t>Logseq: Markdown- oder Org-Format, FOSS, parallel mit Obsidian / Emacs nutzbar</a:t>
            </a:r>
            <a:endParaRPr/>
          </a:p>
          <a:p>
            <a:pPr>
              <a:defRPr/>
            </a:pPr>
            <a:r>
              <a:rPr/>
              <a:t>Emacs org-mode: Org-Format, Literate Programming, extrem flexibel, benötigt Einarbeitung</a:t>
            </a:r>
            <a:endParaRPr/>
          </a:p>
          <a:p>
            <a:pPr>
              <a:defRPr/>
            </a:pPr>
            <a:r>
              <a:rPr/>
              <a:t>Suboptimale Tools (geschlossenes Format, Cloud, Vendor-Lock-in, ...): Notion, Roam, Evernote,...</a:t>
            </a:r>
            <a:endParaRPr/>
          </a:p>
          <a:p>
            <a:pPr>
              <a:defRPr/>
            </a:pPr>
            <a:endParaRPr/>
          </a:p>
          <a:p>
            <a:pPr marL="457200" lvl="1" indent="0">
              <a:buFont typeface="Arial"/>
              <a:buNone/>
              <a:defRPr/>
            </a:pPr>
            <a:r>
              <a:rPr>
                <a:solidFill>
                  <a:srgbClr val="FF0000"/>
                </a:solidFill>
              </a:rPr>
              <a:t>!!! Lerne ein gutes System oder Konzept, dann ist man nicht Toolabhängig !!!</a:t>
            </a:r>
            <a:endParaRPr>
              <a:solidFill>
                <a:srgbClr val="FF0000"/>
              </a:solidFill>
            </a:endParaRPr>
          </a:p>
          <a:p>
            <a:pPr marL="457200" lvl="1" indent="0">
              <a:buFont typeface="Arial"/>
              <a:buNone/>
              <a:defRPr/>
            </a:pPr>
            <a:endParaRPr/>
          </a:p>
          <a:p>
            <a:pPr marL="0" indent="0">
              <a:buFont typeface="Arial"/>
              <a:buNone/>
              <a:defRPr/>
            </a:pPr>
            <a:r>
              <a:rPr/>
              <a:t>—&gt; bei Interesse eigener Talk / Workshop möglich</a:t>
            </a:r>
            <a:endParaRPr/>
          </a:p>
        </p:txBody>
      </p:sp>
      <p:pic>
        <p:nvPicPr>
          <p:cNvPr id="1847145553" name="Grafik 68" descr="Huhn Liebe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55108" y="3733434"/>
            <a:ext cx="3036888" cy="3036888"/>
          </a:xfrm>
          <a:prstGeom prst="rect">
            <a:avLst/>
          </a:prstGeom>
        </p:spPr>
      </p:pic>
      <p:pic>
        <p:nvPicPr>
          <p:cNvPr id="692661098" name="Grafik 6" descr="Fasziniertes Huhn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9838221" y="1027906"/>
            <a:ext cx="2500312" cy="25003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54919888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6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24574573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54" flipH="1">
            <a:off x="-1" y="0"/>
            <a:ext cx="8115304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86335254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6" y="0"/>
            <a:ext cx="4076696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70766052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8" y="0"/>
            <a:ext cx="11732644" cy="1597431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1534836" name="Titel 4"/>
          <p:cNvSpPr>
            <a:spLocks noGrp="1"/>
          </p:cNvSpPr>
          <p:nvPr>
            <p:ph type="title"/>
          </p:nvPr>
        </p:nvSpPr>
        <p:spPr bwMode="auto">
          <a:xfrm>
            <a:off x="1371597" y="294536"/>
            <a:ext cx="9895950" cy="103366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000" b="0" i="0" u="none" strike="noStrike" cap="none" spc="0">
                <a:solidFill>
                  <a:srgbClr val="FFFFFF"/>
                </a:solidFill>
                <a:latin typeface="Calibri Light"/>
                <a:ea typeface="Arial"/>
                <a:cs typeface="Arial"/>
              </a:rPr>
              <a:t>TO DO ms365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76901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0" y="0"/>
            <a:ext cx="12191996" cy="159074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1984839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799922" flipH="1">
            <a:off x="0" y="0"/>
            <a:ext cx="8115303" cy="159074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0786362" name="Rectangle 2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8115296" y="0"/>
            <a:ext cx="4076695" cy="1590741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36338153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59347" y="0"/>
            <a:ext cx="11732644" cy="1597430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17632239" name="Titel 4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en-US" sz="4000" b="0" i="0" u="none" strike="noStrike" cap="none" spc="0">
                <a:solidFill>
                  <a:srgbClr val="FFFFFF"/>
                </a:solidFill>
                <a:latin typeface="Calibri Light"/>
                <a:ea typeface="Arial"/>
                <a:cs typeface="Arial"/>
              </a:rPr>
              <a:t>Links</a:t>
            </a:r>
            <a:endParaRPr/>
          </a:p>
        </p:txBody>
      </p:sp>
      <p:sp>
        <p:nvSpPr>
          <p:cNvPr id="901387369" name="Inhaltsplatzhalt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Ähnlicher Talk mit mehr Links: </a:t>
            </a:r>
            <a:r>
              <a:rPr lang="de-DE" sz="2800" b="0" i="0" u="sng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  <a:hlinkClick r:id="rId3" tooltip="https://media.ccc.de/v/jev22-5092-intro_to_time_organisation_concepts_and_useful_tricks"/>
              </a:rPr>
              <a:t>https://media.ccc.de/v/jev22-5092-intro_to_time_organisation_concepts_and_useful_tricks</a:t>
            </a:r>
            <a:endParaRPr/>
          </a:p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5" name="Rectangle 34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7" name="Rectangle 36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5400000" flipH="1">
            <a:off x="767923" y="3588084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" name="Freeform: Shape 38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20635412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 fill="norm" stroke="1" extrusionOk="0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41" name="Rectangle 40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>
          <a:xfrm>
            <a:off x="806825" y="457201"/>
            <a:ext cx="2844800" cy="358887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defRPr/>
            </a:pPr>
            <a:r>
              <a:rPr lang="en-US" sz="4000">
                <a:solidFill>
                  <a:srgbClr val="FFFFFF"/>
                </a:solidFill>
              </a:rPr>
              <a:t>Fertig</a:t>
            </a:r>
            <a:endParaRPr/>
          </a:p>
        </p:txBody>
      </p:sp>
      <p:sp>
        <p:nvSpPr>
          <p:cNvPr id="2" name="Inhaltsplatzhalter 2"/>
          <p:cNvSpPr txBox="1"/>
          <p:nvPr/>
        </p:nvSpPr>
        <p:spPr bwMode="auto">
          <a:xfrm>
            <a:off x="4649245" y="669363"/>
            <a:ext cx="3290579" cy="55342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defRPr/>
            </a:pPr>
            <a:r>
              <a:rPr lang="en-US" sz="2000"/>
              <a:t>Allen, D. (2021). </a:t>
            </a:r>
            <a:r>
              <a:rPr lang="en-US" sz="2000" i="1"/>
              <a:t>Wie ich Dinge </a:t>
            </a:r>
            <a:r>
              <a:rPr lang="en-US" sz="2000" i="1"/>
              <a:t>geregelt</a:t>
            </a:r>
            <a:r>
              <a:rPr lang="en-US" sz="2000" i="1"/>
              <a:t> </a:t>
            </a:r>
            <a:r>
              <a:rPr lang="en-US" sz="2000" i="1"/>
              <a:t>kriege</a:t>
            </a:r>
            <a:r>
              <a:rPr lang="en-US" sz="2000" i="1"/>
              <a:t> – Das Workbook</a:t>
            </a:r>
            <a:r>
              <a:rPr lang="en-US" sz="2000"/>
              <a:t>. Piper. ISBN: </a:t>
            </a:r>
            <a:r>
              <a:rPr lang="en-US" sz="2000" u="sng">
                <a:hlinkClick r:id="rId3" tooltip="https://www.piper.de/buecher/wie-ich-die-dinge-geregelt-kriege-das-workbook-isbn-978-3-492-06210-7"/>
              </a:rPr>
              <a:t>978-3-492-06210-7</a:t>
            </a:r>
            <a:endParaRPr lang="en-US" sz="2000"/>
          </a:p>
          <a:p>
            <a:pPr marL="0">
              <a:defRPr/>
            </a:pPr>
            <a:r>
              <a:rPr lang="en-US" sz="2000"/>
              <a:t>Allen, D. (2020). </a:t>
            </a:r>
            <a:r>
              <a:rPr lang="en-US" sz="2000" i="1"/>
              <a:t>Wie ich Dinge </a:t>
            </a:r>
            <a:r>
              <a:rPr lang="en-US" sz="2000" i="1"/>
              <a:t>geregelt</a:t>
            </a:r>
            <a:r>
              <a:rPr lang="en-US" sz="2000" i="1"/>
              <a:t> </a:t>
            </a:r>
            <a:r>
              <a:rPr lang="en-US" sz="2000" i="1"/>
              <a:t>kriege</a:t>
            </a:r>
            <a:r>
              <a:rPr lang="en-US" sz="2000" i="1"/>
              <a:t> – </a:t>
            </a:r>
            <a:r>
              <a:rPr lang="en-US" sz="2000" i="1"/>
              <a:t>Selbstmanagement</a:t>
            </a:r>
            <a:r>
              <a:rPr lang="en-US" sz="2000" i="1"/>
              <a:t> für den </a:t>
            </a:r>
            <a:r>
              <a:rPr lang="en-US" sz="2000" i="1"/>
              <a:t>Alltag</a:t>
            </a:r>
            <a:r>
              <a:rPr lang="en-US" sz="2000"/>
              <a:t>. Piper. ISBN: </a:t>
            </a:r>
            <a:r>
              <a:rPr lang="en-US" sz="2000" u="sng">
                <a:hlinkClick r:id="rId4" tooltip="https://www.piper.de/buecher/wie-ich-die-dinge-geregelt-kriege-isbn-978-3-492-30720-8"/>
              </a:rPr>
              <a:t>978-3-492-30720-8</a:t>
            </a:r>
            <a:endParaRPr lang="en-US" sz="2000"/>
          </a:p>
        </p:txBody>
      </p:sp>
      <p:pic>
        <p:nvPicPr>
          <p:cNvPr id="7" name="Grafik 6" descr="Ein Bild, das Vogel, Clipart, Darstellung, Cartoon enthält.&#10;&#10;Automatisch generierte Beschreibun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8467859" y="946485"/>
            <a:ext cx="2823586" cy="2289394"/>
          </a:xfrm>
          <a:prstGeom prst="rect">
            <a:avLst/>
          </a:prstGeom>
        </p:spPr>
      </p:pic>
      <p:pic>
        <p:nvPicPr>
          <p:cNvPr id="4" name="Grafik 3" descr="Gut Gemacht Huhn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8682034" y="3589863"/>
            <a:ext cx="2395235" cy="23952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5" name="Grafik 64" descr="Beschämt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42938" y="747713"/>
            <a:ext cx="3036888" cy="3036888"/>
          </a:xfrm>
          <a:prstGeom prst="rect">
            <a:avLst/>
          </a:prstGeom>
        </p:spPr>
      </p:pic>
      <p:pic>
        <p:nvPicPr>
          <p:cNvPr id="67" name="Grafik 66" descr="Gut Gemacht Huhn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744913" y="747713"/>
            <a:ext cx="3036888" cy="3036888"/>
          </a:xfrm>
          <a:prstGeom prst="rect">
            <a:avLst/>
          </a:prstGeom>
        </p:spPr>
      </p:pic>
      <p:pic>
        <p:nvPicPr>
          <p:cNvPr id="69" name="Grafik 68" descr="Huhn Liebe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845300" y="747713"/>
            <a:ext cx="3036888" cy="3036888"/>
          </a:xfrm>
          <a:prstGeom prst="rect">
            <a:avLst/>
          </a:prstGeom>
        </p:spPr>
      </p:pic>
      <p:pic>
        <p:nvPicPr>
          <p:cNvPr id="63" name="Inhaltsplatzhalter 62" descr="Zunge Heraus Huhn"/>
          <p:cNvPicPr>
            <a:picLocks noChangeAspect="1" noGrp="1"/>
          </p:cNvPicPr>
          <p:nvPr>
            <p:ph idx="1"/>
          </p:nvPr>
        </p:nvPicPr>
        <p:blipFill>
          <a:blip r:embed="rId5"/>
          <a:stretch/>
        </p:blipFill>
        <p:spPr bwMode="auto">
          <a:xfrm>
            <a:off x="642938" y="3849688"/>
            <a:ext cx="2260600" cy="2260600"/>
          </a:xfrm>
          <a:prstGeom prst="rect">
            <a:avLst/>
          </a:prstGeom>
        </p:spPr>
      </p:pic>
      <p:pic>
        <p:nvPicPr>
          <p:cNvPr id="71" name="Grafik 70" descr="Denkendes Huhn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2968625" y="3849688"/>
            <a:ext cx="2260600" cy="2260600"/>
          </a:xfrm>
          <a:prstGeom prst="rect">
            <a:avLst/>
          </a:prstGeom>
        </p:spPr>
      </p:pic>
      <p:pic>
        <p:nvPicPr>
          <p:cNvPr id="73" name="Grafik 72" descr="Trauriges Huhn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5295899" y="3849688"/>
            <a:ext cx="2260600" cy="2260600"/>
          </a:xfrm>
          <a:prstGeom prst="rect">
            <a:avLst/>
          </a:prstGeom>
        </p:spPr>
      </p:pic>
      <p:pic>
        <p:nvPicPr>
          <p:cNvPr id="75" name="Grafik 74" descr="Reiches Huhn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7620000" y="3849688"/>
            <a:ext cx="2262188" cy="2260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Grafik 6" descr="Notizen Machen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42938" y="747713"/>
            <a:ext cx="3036888" cy="3036888"/>
          </a:xfrm>
          <a:prstGeom prst="rect">
            <a:avLst/>
          </a:prstGeom>
        </p:spPr>
      </p:pic>
      <p:pic>
        <p:nvPicPr>
          <p:cNvPr id="9" name="Grafik 8" descr="Huhn, zu allem bereit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744913" y="747713"/>
            <a:ext cx="3036888" cy="3036888"/>
          </a:xfrm>
          <a:prstGeom prst="rect">
            <a:avLst/>
          </a:prstGeom>
        </p:spPr>
      </p:pic>
      <p:pic>
        <p:nvPicPr>
          <p:cNvPr id="11" name="Grafik 10" descr="Überwältigtes Huhn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845300" y="747713"/>
            <a:ext cx="3036888" cy="3036888"/>
          </a:xfrm>
          <a:prstGeom prst="rect">
            <a:avLst/>
          </a:prstGeom>
        </p:spPr>
      </p:pic>
      <p:pic>
        <p:nvPicPr>
          <p:cNvPr id="5" name="Inhaltsplatzhalter 4" descr="Nicht beeindrucktes Huhn"/>
          <p:cNvPicPr>
            <a:picLocks noChangeAspect="1" noGrp="1"/>
          </p:cNvPicPr>
          <p:nvPr>
            <p:ph idx="1"/>
          </p:nvPr>
        </p:nvPicPr>
        <p:blipFill>
          <a:blip r:embed="rId5"/>
          <a:stretch/>
        </p:blipFill>
        <p:spPr bwMode="auto">
          <a:xfrm>
            <a:off x="642938" y="3849688"/>
            <a:ext cx="2260600" cy="2260600"/>
          </a:xfrm>
          <a:prstGeom prst="rect">
            <a:avLst/>
          </a:prstGeom>
        </p:spPr>
      </p:pic>
      <p:pic>
        <p:nvPicPr>
          <p:cNvPr id="13" name="Grafik 12" descr="Daumen hoch Huhn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2968625" y="3849688"/>
            <a:ext cx="2260600" cy="2260600"/>
          </a:xfrm>
          <a:prstGeom prst="rect">
            <a:avLst/>
          </a:prstGeom>
        </p:spPr>
      </p:pic>
      <p:pic>
        <p:nvPicPr>
          <p:cNvPr id="15" name="Grafik 14" descr="Charmantes Huhn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5295899" y="3849688"/>
            <a:ext cx="2260600" cy="2260600"/>
          </a:xfrm>
          <a:prstGeom prst="rect">
            <a:avLst/>
          </a:prstGeom>
        </p:spPr>
      </p:pic>
      <p:pic>
        <p:nvPicPr>
          <p:cNvPr id="17" name="Grafik 16" descr="Hühner-Freundschaft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7620000" y="3849688"/>
            <a:ext cx="2262188" cy="2260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Grafik 6" descr="Erstaunt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42938" y="747713"/>
            <a:ext cx="3036888" cy="3036888"/>
          </a:xfrm>
          <a:prstGeom prst="rect">
            <a:avLst/>
          </a:prstGeom>
        </p:spPr>
      </p:pic>
      <p:pic>
        <p:nvPicPr>
          <p:cNvPr id="9" name="Grafik 8" descr="Schuldiges Huhn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744913" y="747713"/>
            <a:ext cx="3036888" cy="3036888"/>
          </a:xfrm>
          <a:prstGeom prst="rect">
            <a:avLst/>
          </a:prstGeom>
        </p:spPr>
      </p:pic>
      <p:pic>
        <p:nvPicPr>
          <p:cNvPr id="11" name="Grafik 10" descr="Müdes Huhn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845300" y="747713"/>
            <a:ext cx="3036888" cy="3036888"/>
          </a:xfrm>
          <a:prstGeom prst="rect">
            <a:avLst/>
          </a:prstGeom>
        </p:spPr>
      </p:pic>
      <p:pic>
        <p:nvPicPr>
          <p:cNvPr id="5" name="Inhaltsplatzhalter 4" descr="Huhn LOL"/>
          <p:cNvPicPr>
            <a:picLocks noChangeAspect="1" noGrp="1"/>
          </p:cNvPicPr>
          <p:nvPr>
            <p:ph idx="1"/>
          </p:nvPr>
        </p:nvPicPr>
        <p:blipFill>
          <a:blip r:embed="rId5"/>
          <a:stretch/>
        </p:blipFill>
        <p:spPr bwMode="auto">
          <a:xfrm>
            <a:off x="642938" y="3849688"/>
            <a:ext cx="2260600" cy="2260600"/>
          </a:xfrm>
          <a:prstGeom prst="rect">
            <a:avLst/>
          </a:prstGeom>
        </p:spPr>
      </p:pic>
      <p:pic>
        <p:nvPicPr>
          <p:cNvPr id="13" name="Grafik 12" descr="Neugieriges Huhn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2968625" y="3849688"/>
            <a:ext cx="2260600" cy="2260600"/>
          </a:xfrm>
          <a:prstGeom prst="rect">
            <a:avLst/>
          </a:prstGeom>
        </p:spPr>
      </p:pic>
      <p:pic>
        <p:nvPicPr>
          <p:cNvPr id="15" name="Grafik 14" descr="Sie Beobachtendes Huhn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5295899" y="3849688"/>
            <a:ext cx="2260600" cy="2260600"/>
          </a:xfrm>
          <a:prstGeom prst="rect">
            <a:avLst/>
          </a:prstGeom>
        </p:spPr>
      </p:pic>
      <p:pic>
        <p:nvPicPr>
          <p:cNvPr id="17" name="Grafik 16" descr="Erschöpftes Huhn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7620000" y="3849688"/>
            <a:ext cx="2262188" cy="2260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Grafik 6" descr="Fasziniertes Huhn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14413" y="890588"/>
            <a:ext cx="2500313" cy="2500313"/>
          </a:xfrm>
          <a:prstGeom prst="rect">
            <a:avLst/>
          </a:prstGeom>
        </p:spPr>
      </p:pic>
      <p:pic>
        <p:nvPicPr>
          <p:cNvPr id="9" name="Grafik 8" descr="Feierndes Huhn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584575" y="890588"/>
            <a:ext cx="2500313" cy="2500313"/>
          </a:xfrm>
          <a:prstGeom prst="rect">
            <a:avLst/>
          </a:prstGeom>
        </p:spPr>
      </p:pic>
      <p:pic>
        <p:nvPicPr>
          <p:cNvPr id="11" name="Grafik 10" descr="Heulendes Huhn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14413" y="3460750"/>
            <a:ext cx="2500313" cy="2500313"/>
          </a:xfrm>
          <a:prstGeom prst="rect">
            <a:avLst/>
          </a:prstGeom>
        </p:spPr>
      </p:pic>
      <p:pic>
        <p:nvPicPr>
          <p:cNvPr id="5" name="Inhaltsplatzhalter 4" descr="Hühner-Diskussion"/>
          <p:cNvPicPr>
            <a:picLocks noChangeAspect="1" noGrp="1"/>
          </p:cNvPicPr>
          <p:nvPr>
            <p:ph idx="1"/>
          </p:nvPr>
        </p:nvPicPr>
        <p:blipFill>
          <a:blip r:embed="rId5"/>
          <a:stretch/>
        </p:blipFill>
        <p:spPr bwMode="auto">
          <a:xfrm>
            <a:off x="3584575" y="3460750"/>
            <a:ext cx="2500313" cy="2500313"/>
          </a:xfrm>
          <a:prstGeom prst="rect">
            <a:avLst/>
          </a:prstGeom>
        </p:spPr>
      </p:pic>
      <p:pic>
        <p:nvPicPr>
          <p:cNvPr id="13" name="Grafik 12" descr="Huhn Filmzeit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6154738" y="890588"/>
            <a:ext cx="2500313" cy="2500313"/>
          </a:xfrm>
          <a:prstGeom prst="rect">
            <a:avLst/>
          </a:prstGeom>
        </p:spPr>
      </p:pic>
      <p:pic>
        <p:nvPicPr>
          <p:cNvPr id="15" name="Grafik 14" descr="Huhn aufwachen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6154738" y="3460750"/>
            <a:ext cx="2500313" cy="2500313"/>
          </a:xfrm>
          <a:prstGeom prst="rect">
            <a:avLst/>
          </a:prstGeom>
        </p:spPr>
      </p:pic>
      <p:pic>
        <p:nvPicPr>
          <p:cNvPr id="17" name="Grafik 16" descr="Freches Huhn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8724900" y="890588"/>
            <a:ext cx="2500313" cy="2500313"/>
          </a:xfrm>
          <a:prstGeom prst="rect">
            <a:avLst/>
          </a:prstGeom>
        </p:spPr>
      </p:pic>
      <p:pic>
        <p:nvPicPr>
          <p:cNvPr id="19" name="Grafik 18" descr="Huhn Masterplan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8724900" y="3460750"/>
            <a:ext cx="2500313" cy="2500313"/>
          </a:xfrm>
          <a:prstGeom prst="rect">
            <a:avLst/>
          </a:prstGeom>
        </p:spPr>
      </p:pic>
      <p:sp>
        <p:nvSpPr>
          <p:cNvPr id="1334163781" name=""/>
          <p:cNvSpPr txBox="1"/>
          <p:nvPr/>
        </p:nvSpPr>
        <p:spPr bwMode="auto">
          <a:xfrm flipH="0" flipV="0">
            <a:off x="3296260" y="3246120"/>
            <a:ext cx="5599477" cy="3657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/>
              <a:t>Kontext, verfügbare Zeit, verfügbare Energie und Priorität.</a:t>
            </a:r>
            <a:endParaRPr/>
          </a:p>
        </p:txBody>
      </p:sp>
      <p:sp>
        <p:nvSpPr>
          <p:cNvPr id="2040409922" name=""/>
          <p:cNvSpPr txBox="1"/>
          <p:nvPr/>
        </p:nvSpPr>
        <p:spPr bwMode="auto">
          <a:xfrm flipH="0" flipV="0">
            <a:off x="3296260" y="3246120"/>
            <a:ext cx="5599477" cy="3657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/>
              <a:t>Kontext, verfügbare Zeit, verfügbare Energie und Priorität.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Entwurf, Zeichnung, Darstellung, Lineart enthält.&#10;&#10;Automatisch generierte Beschreibu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82494" y="630676"/>
            <a:ext cx="3182566" cy="3182566"/>
          </a:xfrm>
          <a:prstGeom prst="rect">
            <a:avLst/>
          </a:prstGeom>
        </p:spPr>
      </p:pic>
      <p:pic>
        <p:nvPicPr>
          <p:cNvPr id="7" name="Grafik 6" descr="Ein Bild, das Vogel, Clipart, Darstellung, Cartoon enthält.&#10;&#10;Automatisch generierte Beschreibu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361421" y="630675"/>
            <a:ext cx="3524250" cy="2857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ONLYOFFICE/7.4.0.163</Application>
  <DocSecurity>0</DocSecurity>
  <PresentationFormat>Breitbild</PresentationFormat>
  <Paragraphs>0</Paragraphs>
  <Slides>36</Slides>
  <Notes>36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Was ist GTD?</dc:title>
  <dc:subject/>
  <dc:creator>Tamara Szecsey</dc:creator>
  <cp:keywords/>
  <dc:description/>
  <dc:identifier/>
  <dc:language/>
  <cp:lastModifiedBy/>
  <cp:revision>32</cp:revision>
  <dcterms:created xsi:type="dcterms:W3CDTF">2023-01-23T14:42:01Z</dcterms:created>
  <dcterms:modified xsi:type="dcterms:W3CDTF">2023-07-12T16:55:27Z</dcterms:modified>
  <cp:category/>
  <cp:contentStatus/>
  <cp:version/>
</cp:coreProperties>
</file>