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67" r:id="rId3"/>
    <p:sldId id="272" r:id="rId4"/>
    <p:sldId id="273" r:id="rId5"/>
    <p:sldId id="274" r:id="rId6"/>
    <p:sldId id="275" r:id="rId7"/>
    <p:sldId id="276" r:id="rId8"/>
    <p:sldId id="278" r:id="rId9"/>
    <p:sldId id="279" r:id="rId10"/>
    <p:sldId id="280" r:id="rId11"/>
    <p:sldId id="282" r:id="rId12"/>
    <p:sldId id="283" r:id="rId13"/>
    <p:sldId id="284" r:id="rId14"/>
    <p:sldId id="285" r:id="rId15"/>
    <p:sldId id="287" r:id="rId16"/>
    <p:sldId id="286" r:id="rId17"/>
    <p:sldId id="288" r:id="rId18"/>
    <p:sldId id="263" r:id="rId19"/>
    <p:sldId id="264" r:id="rId20"/>
    <p:sldId id="265" r:id="rId21"/>
    <p:sldId id="266" r:id="rId22"/>
    <p:sldId id="281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29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487B7A-A607-4CDD-A861-D6E4658D215F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9A996D-C2F7-461C-A1C5-32C64E3D89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6937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A8AFB0-DEC8-BD5A-24C4-8DA0B5D37B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4AF4A04-2DB6-BD64-8495-9B02BD28A3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72BC133-9042-11F5-F0A7-CCDEA4711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4CEE-1005-4A56-9FD1-F7C5D1167ED7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D69155-34AC-0148-826D-9CA7B1522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238A74B-600C-8CE7-739F-8A2A4B626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7E1F-6F31-44EB-B1D1-FAEC22551B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2514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359407-33CE-9978-334A-0E0EF7293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5F7A3A-901C-05B5-E050-C7D22EDFD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82B135-4F81-6808-71D1-F89C0F96C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4CEE-1005-4A56-9FD1-F7C5D1167ED7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A7EB91-FDEB-2933-3AA2-C2058C013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8758618-EFD8-04FE-BC44-6FF8FDF66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7E1F-6F31-44EB-B1D1-FAEC22551B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1038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6B8685-F73B-3BC5-A9C3-327E15924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826D795-9B0C-0971-5B73-EDBEC2CAE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BDCC99-2623-A10B-72CF-7C6A4C152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4CEE-1005-4A56-9FD1-F7C5D1167ED7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E75177-C51C-A7CD-06D5-1C0B37063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9F453D-1A1D-BFB6-024D-D7782617C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7E1F-6F31-44EB-B1D1-FAEC22551B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217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ED64A3-F40A-0CC8-3ED0-A70D257A1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52CF4A-D397-138D-3328-C2F16B1ACA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8FCF7FE-5836-BBD6-F5A3-791D70876C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9DC513A-EE50-FB2F-0676-1EFCA8C6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4CEE-1005-4A56-9FD1-F7C5D1167ED7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8BA3BE4-F4E5-3F3D-C26D-232A7F4B4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3A4C8B1-7472-20B2-299F-509E855AE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7E1F-6F31-44EB-B1D1-FAEC22551B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4650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0735AA-26E4-8BB5-C281-9E6350CE7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D9E53C-17DA-2A10-C62C-985066E88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74E5342-1ADB-CE1A-9D2E-A951DBFC3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F6E3D22-A2D9-E2E9-27F1-F79EF1E55C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AAE0CD8-43E6-B394-1EA7-A28F0F8B6A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FAB31EC-C3DB-9A50-BB55-6D2F1AFCC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4CEE-1005-4A56-9FD1-F7C5D1167ED7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E9FD41E-FD45-69AF-997E-22150E464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91CA182-0E8B-388D-ECA2-84712533E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7E1F-6F31-44EB-B1D1-FAEC22551B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971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361832-780D-9E27-7648-5E1402BB8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10AABC-1A0F-76DF-C69D-4CEA35B1C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4CEE-1005-4A56-9FD1-F7C5D1167ED7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A7262BF-A6F4-4FD8-9B8B-579F34EB2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A21FAE-A3F7-0BE5-B923-505033B58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7E1F-6F31-44EB-B1D1-FAEC22551B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1746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C6D2AC8-2D5C-6E4A-97AA-79BA6126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4CEE-1005-4A56-9FD1-F7C5D1167ED7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D0A422B-7E67-8FD5-59EE-F624BEA72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D94D0C6-59DA-FA3C-FF2B-C6747811B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7E1F-6F31-44EB-B1D1-FAEC22551B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5597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83C6B1-C99A-009E-6725-1072AE9BE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B10D2C-F0D6-866F-DC74-A39CF6379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2B8E2D1-F54A-2FC6-8EF0-9D9AA158F0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29F435-542F-3AE8-B1FD-984F586A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4CEE-1005-4A56-9FD1-F7C5D1167ED7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C3C483C-3F0D-87CC-144C-9DDE19CA0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920B656-5AFB-A813-DFAF-6FA86AFD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7E1F-6F31-44EB-B1D1-FAEC22551B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3216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6B05DA-7D68-5017-CA69-AC0A999D1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B6CD938-F1AA-B523-7C2F-7888928DC6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9F1D1C2-DB38-0C0A-D43C-2749051507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1CF1499-9607-9D2B-CDE2-21513297E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4CEE-1005-4A56-9FD1-F7C5D1167ED7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8915506-F81D-F3AF-2CB9-3D2E9B41E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9F1FB8-09AD-A682-F590-0DC835148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7E1F-6F31-44EB-B1D1-FAEC22551B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596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A0DB3D-28C1-1C21-7840-2792F4665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A412B10-177E-B194-FF2A-81CFBEC06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51FDBAB-DC44-6919-E940-1DEB0568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4CEE-1005-4A56-9FD1-F7C5D1167ED7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4301FDD-09D4-BD6D-41E9-A9C15FFD8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ED9220B-EC13-103D-5975-AB0CF8252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7E1F-6F31-44EB-B1D1-FAEC22551B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7313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7073626-E372-2E5F-2EB5-90845B8AF7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32BD9ED-4E95-F1CF-FC91-AD3B2EF607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F6CAC23-BEDF-A113-B388-1890EC6CE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4CEE-1005-4A56-9FD1-F7C5D1167ED7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0456296-158C-87EF-C53C-0E63BAF7C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390F5F6-97CB-C513-3EC2-667198CCC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7E1F-6F31-44EB-B1D1-FAEC22551B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8145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43E603D-5468-9516-78A5-5831918C1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8CCD2A4-8D6F-172F-1E90-4EC6746368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E7331F4-1104-E9C2-0C3B-A3C12ECCC4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C4CEE-1005-4A56-9FD1-F7C5D1167ED7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ABC8C87-69A7-AF85-56FD-80A34FABCA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8D2F655-20F8-672D-44DF-7DAA5B48D1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47E1F-6F31-44EB-B1D1-FAEC22551B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0202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per.de/buecher/wie-ich-die-dinge-geregelt-kriege-isbn-978-3-492-30720-8" TargetMode="External"/><Relationship Id="rId2" Type="http://schemas.openxmlformats.org/officeDocument/2006/relationships/hyperlink" Target="https://www.piper.de/buecher/wie-ich-die-dinge-geregelt-kriege-das-workbook-isbn-978-3-492-06210-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1.png"/><Relationship Id="rId7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5D14FA5-A9A9-9E5C-D93A-8F74C47F1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de-DE" sz="4000" dirty="0"/>
              <a:t>Was ist </a:t>
            </a:r>
            <a:r>
              <a:rPr lang="de-DE" sz="4000" dirty="0" err="1"/>
              <a:t>Getting</a:t>
            </a:r>
            <a:r>
              <a:rPr lang="de-DE" sz="4000" dirty="0"/>
              <a:t> Things </a:t>
            </a:r>
            <a:r>
              <a:rPr lang="de-DE" sz="4000" dirty="0" err="1"/>
              <a:t>Done</a:t>
            </a:r>
            <a:r>
              <a:rPr lang="de-DE" sz="4000" dirty="0"/>
              <a:t> (GTD)?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DF6AC9-0DF8-E444-0D3D-FCB797A03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anchor="t">
            <a:normAutofit/>
          </a:bodyPr>
          <a:lstStyle/>
          <a:p>
            <a:r>
              <a:rPr lang="de-DE" sz="2000" dirty="0"/>
              <a:t>eigenen Workflow in ein externes System auslagern</a:t>
            </a:r>
          </a:p>
          <a:p>
            <a:pPr marL="0" indent="0">
              <a:buNone/>
            </a:pPr>
            <a:r>
              <a:rPr lang="de-DE" sz="2000" dirty="0"/>
              <a:t>    -&gt; Kopf freibekommen</a:t>
            </a:r>
          </a:p>
          <a:p>
            <a:pPr marL="0" indent="0">
              <a:buNone/>
            </a:pPr>
            <a:r>
              <a:rPr lang="de-DE" sz="2000" dirty="0"/>
              <a:t>	</a:t>
            </a:r>
          </a:p>
          <a:p>
            <a:r>
              <a:rPr lang="de-DE" sz="2000" dirty="0"/>
              <a:t>Unabhängig vom Werkzeug aber zu Beginn gilt:</a:t>
            </a:r>
          </a:p>
          <a:p>
            <a:pPr marL="0" indent="0">
              <a:buNone/>
            </a:pPr>
            <a:r>
              <a:rPr lang="de-DE" sz="2000" dirty="0"/>
              <a:t>    Weniger ist mehr -&gt; Papier und Stift reichen</a:t>
            </a:r>
          </a:p>
          <a:p>
            <a:pPr marL="0" indent="0">
              <a:buNone/>
            </a:pPr>
            <a:endParaRPr lang="de-DE" sz="20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D366685D-EADE-DEE4-5EFA-D92912ED48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2" r="13998" b="1"/>
          <a:stretch/>
        </p:blipFill>
        <p:spPr>
          <a:xfrm>
            <a:off x="7075967" y="1277434"/>
            <a:ext cx="4170530" cy="433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179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70741F-F8E7-47E3-07A7-78CD97ED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FFFFFF"/>
                </a:solidFill>
              </a:rPr>
              <a:t>Fünf Phasen von GTD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13F9E564-AA0F-1CD3-4F49-EEDCF6CA49D4}"/>
              </a:ext>
            </a:extLst>
          </p:cNvPr>
          <p:cNvSpPr txBox="1">
            <a:spLocks/>
          </p:cNvSpPr>
          <p:nvPr/>
        </p:nvSpPr>
        <p:spPr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/>
              <a:t>Sammeln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/>
              <a:t>Verarbeiten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/>
              <a:t>Organisieren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/>
              <a:t>Durchsehen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/>
              <a:t>Erledigen</a:t>
            </a:r>
            <a:endParaRPr lang="de-DE" sz="2200" dirty="0"/>
          </a:p>
        </p:txBody>
      </p:sp>
      <p:sp>
        <p:nvSpPr>
          <p:cNvPr id="3" name="Inhaltsplatzhalter 5">
            <a:extLst>
              <a:ext uri="{FF2B5EF4-FFF2-40B4-BE49-F238E27FC236}">
                <a16:creationId xmlns:a16="http://schemas.microsoft.com/office/drawing/2014/main" id="{3961968D-7934-4BBF-26E5-C5B9B343AE84}"/>
              </a:ext>
            </a:extLst>
          </p:cNvPr>
          <p:cNvSpPr txBox="1">
            <a:spLocks/>
          </p:cNvSpPr>
          <p:nvPr/>
        </p:nvSpPr>
        <p:spPr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/>
              <a:t>Eingangskorb, Notizen, Postfach usw.</a:t>
            </a:r>
          </a:p>
          <a:p>
            <a:r>
              <a:rPr lang="de-DE" sz="2000" dirty="0"/>
              <a:t>„Was ist damit zu tun?“</a:t>
            </a:r>
          </a:p>
          <a:p>
            <a:r>
              <a:rPr lang="de-DE" sz="2000" dirty="0"/>
              <a:t>Sortierung:</a:t>
            </a:r>
          </a:p>
          <a:p>
            <a:pPr lvl="1"/>
            <a:r>
              <a:rPr lang="de-DE" sz="1400" dirty="0"/>
              <a:t>Aktueller Terminkalender</a:t>
            </a:r>
          </a:p>
          <a:p>
            <a:pPr lvl="1"/>
            <a:r>
              <a:rPr lang="de-DE" sz="1400" dirty="0"/>
              <a:t>Liste aller Projekte, nächster Schritte</a:t>
            </a:r>
          </a:p>
          <a:p>
            <a:pPr lvl="1"/>
            <a:r>
              <a:rPr lang="de-DE" sz="1400" dirty="0"/>
              <a:t>Liste der „Warten auf“</a:t>
            </a:r>
          </a:p>
          <a:p>
            <a:pPr lvl="1"/>
            <a:r>
              <a:rPr lang="de-DE" sz="1400" dirty="0"/>
              <a:t>Projektpläne und Referenzmaterialien</a:t>
            </a:r>
          </a:p>
          <a:p>
            <a:r>
              <a:rPr lang="de-DE" sz="2000" dirty="0"/>
              <a:t>Überblick über aktuellen Stand behalten</a:t>
            </a:r>
          </a:p>
          <a:p>
            <a:r>
              <a:rPr lang="de-DE" sz="2000" dirty="0"/>
              <a:t>Die eigentliche Arbeit erledigen</a:t>
            </a:r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E8FFBF3C-880B-A34A-213D-565A3689C921}"/>
              </a:ext>
            </a:extLst>
          </p:cNvPr>
          <p:cNvCxnSpPr/>
          <p:nvPr/>
        </p:nvCxnSpPr>
        <p:spPr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2ED1A36B-E388-15EB-4DC2-79AE0681B265}"/>
              </a:ext>
            </a:extLst>
          </p:cNvPr>
          <p:cNvCxnSpPr/>
          <p:nvPr/>
        </p:nvCxnSpPr>
        <p:spPr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E71049A3-CF28-A0E4-34CA-7A269AEF4A86}"/>
              </a:ext>
            </a:extLst>
          </p:cNvPr>
          <p:cNvCxnSpPr/>
          <p:nvPr/>
        </p:nvCxnSpPr>
        <p:spPr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>
            <a:extLst>
              <a:ext uri="{FF2B5EF4-FFF2-40B4-BE49-F238E27FC236}">
                <a16:creationId xmlns:a16="http://schemas.microsoft.com/office/drawing/2014/main" id="{C8439368-6FC9-F9A8-4F8C-648F85F97DA2}"/>
              </a:ext>
            </a:extLst>
          </p:cNvPr>
          <p:cNvCxnSpPr>
            <a:cxnSpLocks/>
          </p:cNvCxnSpPr>
          <p:nvPr/>
        </p:nvCxnSpPr>
        <p:spPr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>
            <a:extLst>
              <a:ext uri="{FF2B5EF4-FFF2-40B4-BE49-F238E27FC236}">
                <a16:creationId xmlns:a16="http://schemas.microsoft.com/office/drawing/2014/main" id="{A0D86A7E-E58B-FFFC-68F1-D44B82B21A6E}"/>
              </a:ext>
            </a:extLst>
          </p:cNvPr>
          <p:cNvCxnSpPr>
            <a:cxnSpLocks/>
          </p:cNvCxnSpPr>
          <p:nvPr/>
        </p:nvCxnSpPr>
        <p:spPr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346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70741F-F8E7-47E3-07A7-78CD97ED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FFFFFF"/>
                </a:solidFill>
              </a:rPr>
              <a:t>Fünf Phasen von GTD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13F9E564-AA0F-1CD3-4F49-EEDCF6CA49D4}"/>
              </a:ext>
            </a:extLst>
          </p:cNvPr>
          <p:cNvSpPr txBox="1">
            <a:spLocks/>
          </p:cNvSpPr>
          <p:nvPr/>
        </p:nvSpPr>
        <p:spPr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b="1" dirty="0"/>
              <a:t>Sammeln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dirty="0"/>
              <a:t>Verarbeiten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dirty="0"/>
              <a:t>Organisieren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dirty="0"/>
              <a:t>Durchsehen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dirty="0"/>
              <a:t>Erledigen</a:t>
            </a:r>
          </a:p>
        </p:txBody>
      </p:sp>
      <p:sp>
        <p:nvSpPr>
          <p:cNvPr id="3" name="Inhaltsplatzhalter 5">
            <a:extLst>
              <a:ext uri="{FF2B5EF4-FFF2-40B4-BE49-F238E27FC236}">
                <a16:creationId xmlns:a16="http://schemas.microsoft.com/office/drawing/2014/main" id="{3961968D-7934-4BBF-26E5-C5B9B343AE84}"/>
              </a:ext>
            </a:extLst>
          </p:cNvPr>
          <p:cNvSpPr txBox="1">
            <a:spLocks/>
          </p:cNvSpPr>
          <p:nvPr/>
        </p:nvSpPr>
        <p:spPr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b="1" dirty="0"/>
              <a:t>Eingangskorb, Notizen, Postfach usw.</a:t>
            </a:r>
          </a:p>
          <a:p>
            <a:r>
              <a:rPr lang="de-DE" sz="2000" dirty="0"/>
              <a:t>„Was ist damit zu tun?“</a:t>
            </a:r>
          </a:p>
          <a:p>
            <a:r>
              <a:rPr lang="de-DE" sz="2000" dirty="0"/>
              <a:t>Sortierung:</a:t>
            </a:r>
          </a:p>
          <a:p>
            <a:pPr lvl="1"/>
            <a:r>
              <a:rPr lang="de-DE" sz="1400" dirty="0"/>
              <a:t>Aktueller Terminkalender</a:t>
            </a:r>
          </a:p>
          <a:p>
            <a:pPr lvl="1"/>
            <a:r>
              <a:rPr lang="de-DE" sz="1400" dirty="0"/>
              <a:t>Liste aller Projekte, nächster Schritte</a:t>
            </a:r>
          </a:p>
          <a:p>
            <a:pPr lvl="1"/>
            <a:r>
              <a:rPr lang="de-DE" sz="1400" dirty="0"/>
              <a:t>Liste der „Warten auf“</a:t>
            </a:r>
          </a:p>
          <a:p>
            <a:pPr lvl="1"/>
            <a:r>
              <a:rPr lang="de-DE" sz="1400" dirty="0"/>
              <a:t>Projektpläne und Referenzmaterialien</a:t>
            </a:r>
          </a:p>
          <a:p>
            <a:r>
              <a:rPr lang="de-DE" sz="2000" dirty="0"/>
              <a:t>Überblick über aktuellen Stand behalten</a:t>
            </a:r>
          </a:p>
          <a:p>
            <a:r>
              <a:rPr lang="de-DE" sz="2000" dirty="0"/>
              <a:t>Die eigentliche Arbeit erledigen</a:t>
            </a:r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E8FFBF3C-880B-A34A-213D-565A3689C921}"/>
              </a:ext>
            </a:extLst>
          </p:cNvPr>
          <p:cNvCxnSpPr/>
          <p:nvPr/>
        </p:nvCxnSpPr>
        <p:spPr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2ED1A36B-E388-15EB-4DC2-79AE0681B265}"/>
              </a:ext>
            </a:extLst>
          </p:cNvPr>
          <p:cNvCxnSpPr/>
          <p:nvPr/>
        </p:nvCxnSpPr>
        <p:spPr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E71049A3-CF28-A0E4-34CA-7A269AEF4A86}"/>
              </a:ext>
            </a:extLst>
          </p:cNvPr>
          <p:cNvCxnSpPr/>
          <p:nvPr/>
        </p:nvCxnSpPr>
        <p:spPr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>
            <a:extLst>
              <a:ext uri="{FF2B5EF4-FFF2-40B4-BE49-F238E27FC236}">
                <a16:creationId xmlns:a16="http://schemas.microsoft.com/office/drawing/2014/main" id="{C8439368-6FC9-F9A8-4F8C-648F85F97DA2}"/>
              </a:ext>
            </a:extLst>
          </p:cNvPr>
          <p:cNvCxnSpPr>
            <a:cxnSpLocks/>
          </p:cNvCxnSpPr>
          <p:nvPr/>
        </p:nvCxnSpPr>
        <p:spPr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>
            <a:extLst>
              <a:ext uri="{FF2B5EF4-FFF2-40B4-BE49-F238E27FC236}">
                <a16:creationId xmlns:a16="http://schemas.microsoft.com/office/drawing/2014/main" id="{A0D86A7E-E58B-FFFC-68F1-D44B82B21A6E}"/>
              </a:ext>
            </a:extLst>
          </p:cNvPr>
          <p:cNvCxnSpPr>
            <a:cxnSpLocks/>
          </p:cNvCxnSpPr>
          <p:nvPr/>
        </p:nvCxnSpPr>
        <p:spPr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Grafik 5" descr="Neugieriges Huhn">
            <a:extLst>
              <a:ext uri="{FF2B5EF4-FFF2-40B4-BE49-F238E27FC236}">
                <a16:creationId xmlns:a16="http://schemas.microsoft.com/office/drawing/2014/main" id="{1805FD9A-E496-25EF-C007-2768D0E3C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083" y="4004163"/>
            <a:ext cx="2948181" cy="294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694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70741F-F8E7-47E3-07A7-78CD97ED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FFFFFF"/>
                </a:solidFill>
              </a:rPr>
              <a:t>Wie sieht sammeln aus?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6A8D51F-8DC3-C7BD-2843-87E190D7C2CA}"/>
              </a:ext>
            </a:extLst>
          </p:cNvPr>
          <p:cNvSpPr txBox="1"/>
          <p:nvPr/>
        </p:nvSpPr>
        <p:spPr>
          <a:xfrm>
            <a:off x="9616136" y="580539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</a:rPr>
              <a:t>1. Sammeln</a:t>
            </a:r>
          </a:p>
        </p:txBody>
      </p:sp>
      <p:sp>
        <p:nvSpPr>
          <p:cNvPr id="12" name="Inhaltsplatzhalter 5">
            <a:extLst>
              <a:ext uri="{FF2B5EF4-FFF2-40B4-BE49-F238E27FC236}">
                <a16:creationId xmlns:a16="http://schemas.microsoft.com/office/drawing/2014/main" id="{8EED7143-E25C-28E5-3D75-71A6F497E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dirty="0"/>
              <a:t>Alles, was „herein kommt“:</a:t>
            </a:r>
          </a:p>
          <a:p>
            <a:r>
              <a:rPr lang="de-DE" sz="2000" dirty="0"/>
              <a:t>E-Mails</a:t>
            </a:r>
          </a:p>
          <a:p>
            <a:r>
              <a:rPr lang="de-DE" sz="2000" dirty="0"/>
              <a:t>Papierkram</a:t>
            </a:r>
          </a:p>
          <a:p>
            <a:r>
              <a:rPr lang="de-DE" sz="2000" dirty="0"/>
              <a:t>Notizen aus Meetings</a:t>
            </a:r>
          </a:p>
          <a:p>
            <a:r>
              <a:rPr lang="de-DE" sz="2000" dirty="0"/>
              <a:t>Verpflichtungen</a:t>
            </a:r>
          </a:p>
          <a:p>
            <a:r>
              <a:rPr lang="de-DE" sz="2000" dirty="0"/>
              <a:t>Eigene Ideen</a:t>
            </a:r>
          </a:p>
          <a:p>
            <a:r>
              <a:rPr lang="de-DE" sz="2000" dirty="0"/>
              <a:t>Alles, was Du im Kopf hast: </a:t>
            </a:r>
            <a:br>
              <a:rPr lang="de-DE" sz="2000" dirty="0"/>
            </a:br>
            <a:r>
              <a:rPr lang="de-DE" sz="1800" dirty="0"/>
              <a:t>Jedes „</a:t>
            </a:r>
            <a:r>
              <a:rPr lang="de-DE" sz="1800" b="1" dirty="0"/>
              <a:t>könnte</a:t>
            </a:r>
            <a:r>
              <a:rPr lang="de-DE" sz="1800" dirty="0"/>
              <a:t>“, „</a:t>
            </a:r>
            <a:r>
              <a:rPr lang="de-DE" sz="1800" b="1" dirty="0"/>
              <a:t>sollte</a:t>
            </a:r>
            <a:r>
              <a:rPr lang="de-DE" sz="1800" dirty="0"/>
              <a:t>“, „</a:t>
            </a:r>
            <a:r>
              <a:rPr lang="de-DE" sz="1800" b="1" dirty="0"/>
              <a:t>müsste</a:t>
            </a:r>
            <a:r>
              <a:rPr lang="de-DE" sz="1800" dirty="0"/>
              <a:t>“, „</a:t>
            </a:r>
            <a:r>
              <a:rPr lang="de-DE" sz="1800" b="1" dirty="0"/>
              <a:t>möchte-ich-vielleicht</a:t>
            </a:r>
            <a:r>
              <a:rPr lang="de-DE" sz="1800" dirty="0"/>
              <a:t>“ und „</a:t>
            </a:r>
            <a:r>
              <a:rPr lang="de-DE" sz="1800" b="1" dirty="0"/>
              <a:t>wäre-schön-wenn</a:t>
            </a:r>
            <a:r>
              <a:rPr lang="de-DE" sz="1800" dirty="0"/>
              <a:t>“</a:t>
            </a:r>
          </a:p>
          <a:p>
            <a:pPr marL="0" indent="0">
              <a:buNone/>
            </a:pPr>
            <a:endParaRPr lang="de-DE" sz="1800" dirty="0"/>
          </a:p>
        </p:txBody>
      </p:sp>
      <p:sp>
        <p:nvSpPr>
          <p:cNvPr id="13" name="Inhaltsplatzhalter 5">
            <a:extLst>
              <a:ext uri="{FF2B5EF4-FFF2-40B4-BE49-F238E27FC236}">
                <a16:creationId xmlns:a16="http://schemas.microsoft.com/office/drawing/2014/main" id="{61A77674-0730-818E-77EC-BAE0A6C211BF}"/>
              </a:ext>
            </a:extLst>
          </p:cNvPr>
          <p:cNvSpPr txBox="1">
            <a:spLocks/>
          </p:cNvSpPr>
          <p:nvPr/>
        </p:nvSpPr>
        <p:spPr>
          <a:xfrm>
            <a:off x="6096000" y="1825625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000" dirty="0"/>
              <a:t>Mögliche Werkzeuge:</a:t>
            </a:r>
          </a:p>
          <a:p>
            <a:r>
              <a:rPr lang="de-DE" sz="2000" dirty="0"/>
              <a:t>Physikalischer Eingangskorb für Papier</a:t>
            </a:r>
          </a:p>
          <a:p>
            <a:r>
              <a:rPr lang="de-DE" sz="2000" dirty="0"/>
              <a:t>Stift und Papier</a:t>
            </a:r>
          </a:p>
          <a:p>
            <a:r>
              <a:rPr lang="de-DE" sz="2000" dirty="0"/>
              <a:t>Smartphone für Notizen oder Spracherinnerungen</a:t>
            </a:r>
          </a:p>
          <a:p>
            <a:r>
              <a:rPr lang="de-DE" sz="2000" dirty="0"/>
              <a:t>E-Mails und andere digitale Notizen</a:t>
            </a:r>
          </a:p>
          <a:p>
            <a:pPr>
              <a:buFontTx/>
              <a:buChar char="-"/>
            </a:pPr>
            <a:endParaRPr lang="de-DE" sz="2000" dirty="0"/>
          </a:p>
          <a:p>
            <a:pPr marL="0" indent="0">
              <a:buNone/>
            </a:pPr>
            <a:r>
              <a:rPr lang="de-DE" sz="2000" dirty="0"/>
              <a:t> </a:t>
            </a:r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sz="2000" dirty="0"/>
              <a:t>Je weniger Sammelwerkzeuge, desto besser!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1800" dirty="0"/>
          </a:p>
        </p:txBody>
      </p:sp>
      <p:sp>
        <p:nvSpPr>
          <p:cNvPr id="14" name="Pfeil: nach rechts 13">
            <a:extLst>
              <a:ext uri="{FF2B5EF4-FFF2-40B4-BE49-F238E27FC236}">
                <a16:creationId xmlns:a16="http://schemas.microsoft.com/office/drawing/2014/main" id="{12F51574-B255-D826-40C6-FC7499EA3E87}"/>
              </a:ext>
            </a:extLst>
          </p:cNvPr>
          <p:cNvSpPr/>
          <p:nvPr/>
        </p:nvSpPr>
        <p:spPr>
          <a:xfrm rot="5400000">
            <a:off x="7889765" y="4451715"/>
            <a:ext cx="973193" cy="484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26929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70741F-F8E7-47E3-07A7-78CD97ED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FFFFFF"/>
                </a:solidFill>
              </a:rPr>
              <a:t>Papierkram an einem Ort SAMMELN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6A8D51F-8DC3-C7BD-2843-87E190D7C2CA}"/>
              </a:ext>
            </a:extLst>
          </p:cNvPr>
          <p:cNvSpPr txBox="1"/>
          <p:nvPr/>
        </p:nvSpPr>
        <p:spPr>
          <a:xfrm>
            <a:off x="9616136" y="580539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</a:rPr>
              <a:t>1. Sammeln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1BD15184-FAB6-F704-90C8-1630F28031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2106" y="2124260"/>
            <a:ext cx="6386650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2 </a:t>
            </a:r>
            <a:r>
              <a:rPr lang="en-US" sz="2200" dirty="0" err="1"/>
              <a:t>Eingangskörbe</a:t>
            </a:r>
            <a:endParaRPr lang="en-US" sz="2200" dirty="0"/>
          </a:p>
          <a:p>
            <a:pPr lvl="1"/>
            <a:r>
              <a:rPr lang="en-US" sz="2200" dirty="0"/>
              <a:t>1x Privat</a:t>
            </a:r>
          </a:p>
          <a:p>
            <a:pPr lvl="1"/>
            <a:r>
              <a:rPr lang="en-US" sz="2200" dirty="0"/>
              <a:t>1x Arbeit</a:t>
            </a:r>
          </a:p>
          <a:p>
            <a:pPr marL="0" indent="0">
              <a:buNone/>
            </a:pPr>
            <a:r>
              <a:rPr lang="en-US" sz="2200" dirty="0" err="1"/>
              <a:t>Sammeln</a:t>
            </a:r>
            <a:r>
              <a:rPr lang="en-US" sz="2200" dirty="0"/>
              <a:t>:</a:t>
            </a:r>
          </a:p>
          <a:p>
            <a:pPr>
              <a:buFontTx/>
              <a:buChar char="-"/>
            </a:pPr>
            <a:r>
              <a:rPr lang="en-US" sz="2200" dirty="0"/>
              <a:t>Post</a:t>
            </a:r>
          </a:p>
          <a:p>
            <a:pPr>
              <a:buFontTx/>
              <a:buChar char="-"/>
            </a:pPr>
            <a:r>
              <a:rPr lang="en-US" sz="2200" dirty="0"/>
              <a:t>To-do-Listen</a:t>
            </a:r>
          </a:p>
          <a:p>
            <a:pPr>
              <a:buFontTx/>
              <a:buChar char="-"/>
            </a:pPr>
            <a:r>
              <a:rPr lang="en-US" sz="2200" dirty="0" err="1"/>
              <a:t>Erinnerungen</a:t>
            </a:r>
            <a:endParaRPr lang="en-US" sz="2200" dirty="0"/>
          </a:p>
          <a:p>
            <a:pPr>
              <a:buFontTx/>
              <a:buChar char="-"/>
            </a:pPr>
            <a:r>
              <a:rPr lang="en-US" sz="2200" dirty="0" err="1"/>
              <a:t>Notizzettel</a:t>
            </a:r>
            <a:endParaRPr lang="en-US" sz="2200" dirty="0"/>
          </a:p>
          <a:p>
            <a:pPr>
              <a:buFontTx/>
              <a:buChar char="-"/>
            </a:pPr>
            <a:r>
              <a:rPr lang="en-US" sz="2200" dirty="0" err="1"/>
              <a:t>Zeug</a:t>
            </a:r>
            <a:r>
              <a:rPr lang="en-US" sz="2200" dirty="0"/>
              <a:t>, was </a:t>
            </a:r>
            <a:r>
              <a:rPr lang="en-US" sz="2200" dirty="0" err="1"/>
              <a:t>deine</a:t>
            </a:r>
            <a:r>
              <a:rPr lang="en-US" sz="2200" dirty="0"/>
              <a:t> </a:t>
            </a:r>
            <a:r>
              <a:rPr lang="en-US" sz="2200" dirty="0" err="1"/>
              <a:t>Aufmerksamkeit</a:t>
            </a:r>
            <a:r>
              <a:rPr lang="en-US" sz="2200" dirty="0"/>
              <a:t> </a:t>
            </a:r>
            <a:r>
              <a:rPr lang="en-US" sz="2200" dirty="0" err="1"/>
              <a:t>beansprucht</a:t>
            </a:r>
            <a:endParaRPr lang="en-US" sz="2200" dirty="0"/>
          </a:p>
        </p:txBody>
      </p:sp>
      <p:pic>
        <p:nvPicPr>
          <p:cNvPr id="7" name="Inhaltsplatzhalter 6" descr="Ein Bild, das Katze, Boden, drinnen, weiß enthält.&#10;&#10;Automatisch generierte Beschreibung">
            <a:extLst>
              <a:ext uri="{FF2B5EF4-FFF2-40B4-BE49-F238E27FC236}">
                <a16:creationId xmlns:a16="http://schemas.microsoft.com/office/drawing/2014/main" id="{F19CCD59-66AF-A742-8E2F-58579935C7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16062"/>
          <a:stretch/>
        </p:blipFill>
        <p:spPr>
          <a:xfrm>
            <a:off x="7645604" y="2124260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421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70741F-F8E7-47E3-07A7-78CD97ED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FFFFFF"/>
                </a:solidFill>
              </a:rPr>
              <a:t>Gedankensammlung durchführen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6A8D51F-8DC3-C7BD-2843-87E190D7C2CA}"/>
              </a:ext>
            </a:extLst>
          </p:cNvPr>
          <p:cNvSpPr txBox="1"/>
          <p:nvPr/>
        </p:nvSpPr>
        <p:spPr>
          <a:xfrm>
            <a:off x="9616136" y="580539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</a:rPr>
              <a:t>1. Sammeln</a:t>
            </a:r>
          </a:p>
        </p:txBody>
      </p:sp>
      <p:sp>
        <p:nvSpPr>
          <p:cNvPr id="8" name="Inhaltsplatzhalter 5">
            <a:extLst>
              <a:ext uri="{FF2B5EF4-FFF2-40B4-BE49-F238E27FC236}">
                <a16:creationId xmlns:a16="http://schemas.microsoft.com/office/drawing/2014/main" id="{575B5465-E4ED-F80B-9154-1B0213818983}"/>
              </a:ext>
            </a:extLst>
          </p:cNvPr>
          <p:cNvSpPr txBox="1">
            <a:spLocks/>
          </p:cNvSpPr>
          <p:nvPr/>
        </p:nvSpPr>
        <p:spPr>
          <a:xfrm>
            <a:off x="4540875" y="3422308"/>
            <a:ext cx="6785040" cy="15974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342900"/>
            <a:r>
              <a:rPr lang="en-US" sz="2000" dirty="0" err="1"/>
              <a:t>Nimm</a:t>
            </a:r>
            <a:r>
              <a:rPr lang="en-US" sz="2000" dirty="0"/>
              <a:t> </a:t>
            </a:r>
            <a:r>
              <a:rPr lang="en-US" sz="2000" dirty="0" err="1"/>
              <a:t>dir</a:t>
            </a:r>
            <a:r>
              <a:rPr lang="en-US" sz="2000" dirty="0"/>
              <a:t> 30 min bis 1h Zeit (</a:t>
            </a:r>
            <a:r>
              <a:rPr lang="en-US" sz="2000" dirty="0" err="1"/>
              <a:t>keine</a:t>
            </a:r>
            <a:r>
              <a:rPr lang="en-US" sz="2000" dirty="0"/>
              <a:t> </a:t>
            </a:r>
            <a:r>
              <a:rPr lang="en-US" sz="2000" dirty="0" err="1"/>
              <a:t>Unterbrechungen</a:t>
            </a:r>
            <a:r>
              <a:rPr lang="en-US" sz="2000" dirty="0"/>
              <a:t>!)</a:t>
            </a:r>
          </a:p>
          <a:p>
            <a:pPr marL="571500" indent="-342900"/>
            <a:r>
              <a:rPr lang="en-US" sz="2000" dirty="0" err="1"/>
              <a:t>Sammle</a:t>
            </a:r>
            <a:r>
              <a:rPr lang="en-US" sz="2000" dirty="0"/>
              <a:t> alle </a:t>
            </a:r>
            <a:r>
              <a:rPr lang="en-US" sz="2000" dirty="0" err="1"/>
              <a:t>Gedanken</a:t>
            </a:r>
            <a:r>
              <a:rPr lang="en-US" sz="2000" dirty="0"/>
              <a:t> </a:t>
            </a:r>
            <a:r>
              <a:rPr lang="en-US" sz="2000" dirty="0" err="1"/>
              <a:t>ein</a:t>
            </a:r>
            <a:r>
              <a:rPr lang="en-US" sz="2000" dirty="0"/>
              <a:t>:</a:t>
            </a:r>
          </a:p>
          <a:p>
            <a:pPr lvl="1" indent="0">
              <a:buFont typeface="Arial" panose="020B0604020202020204" pitchFamily="34" charset="0"/>
              <a:buNone/>
            </a:pPr>
            <a:r>
              <a:rPr lang="en-US" sz="1800" i="1" dirty="0" err="1"/>
              <a:t>Einfach</a:t>
            </a:r>
            <a:r>
              <a:rPr lang="en-US" sz="1800" i="1" dirty="0"/>
              <a:t> </a:t>
            </a:r>
            <a:r>
              <a:rPr lang="en-US" sz="1800" i="1" dirty="0" err="1"/>
              <a:t>alles</a:t>
            </a:r>
            <a:r>
              <a:rPr lang="en-US" sz="1800" i="1" dirty="0"/>
              <a:t> </a:t>
            </a:r>
            <a:r>
              <a:rPr lang="en-US" sz="1800" i="1" dirty="0" err="1"/>
              <a:t>aufschreiben</a:t>
            </a:r>
            <a:r>
              <a:rPr lang="en-US" sz="1800" i="1" dirty="0"/>
              <a:t>, was </a:t>
            </a:r>
            <a:r>
              <a:rPr lang="en-US" sz="1800" i="1" dirty="0" err="1"/>
              <a:t>dir</a:t>
            </a:r>
            <a:r>
              <a:rPr lang="en-US" sz="1800" i="1" dirty="0"/>
              <a:t> </a:t>
            </a:r>
            <a:r>
              <a:rPr lang="en-US" sz="1800" i="1" dirty="0" err="1"/>
              <a:t>durch</a:t>
            </a:r>
            <a:r>
              <a:rPr lang="en-US" sz="1800" i="1" dirty="0"/>
              <a:t> den Kopf </a:t>
            </a:r>
            <a:r>
              <a:rPr lang="en-US" sz="1800" i="1" dirty="0" err="1"/>
              <a:t>geht</a:t>
            </a:r>
            <a:r>
              <a:rPr lang="en-US" sz="1800" i="1" dirty="0"/>
              <a:t>.</a:t>
            </a:r>
          </a:p>
          <a:p>
            <a:pPr marL="571500" indent="-342900"/>
            <a:r>
              <a:rPr lang="en-US" sz="2000" dirty="0" err="1"/>
              <a:t>Sammlung</a:t>
            </a:r>
            <a:r>
              <a:rPr lang="en-US" sz="2000" dirty="0"/>
              <a:t> in den </a:t>
            </a:r>
            <a:r>
              <a:rPr lang="en-US" sz="2000" dirty="0" err="1"/>
              <a:t>Eingangskorb</a:t>
            </a:r>
            <a:r>
              <a:rPr lang="en-US" sz="2000" dirty="0"/>
              <a:t> </a:t>
            </a:r>
            <a:r>
              <a:rPr lang="en-US" sz="2000" dirty="0" err="1"/>
              <a:t>legen</a:t>
            </a:r>
            <a:endParaRPr lang="en-US" sz="2000" dirty="0"/>
          </a:p>
          <a:p>
            <a:pPr marL="0"/>
            <a:endParaRPr lang="en-US" sz="2200" dirty="0"/>
          </a:p>
        </p:txBody>
      </p:sp>
      <p:pic>
        <p:nvPicPr>
          <p:cNvPr id="10" name="Inhaltsplatzhalter 62" descr="Zunge Heraus Huhn">
            <a:extLst>
              <a:ext uri="{FF2B5EF4-FFF2-40B4-BE49-F238E27FC236}">
                <a16:creationId xmlns:a16="http://schemas.microsoft.com/office/drawing/2014/main" id="{29B96440-0A68-E340-76FC-680B3DBF3C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14" y="2316035"/>
            <a:ext cx="3823361" cy="3823361"/>
          </a:xfrm>
        </p:spPr>
      </p:pic>
    </p:spTree>
    <p:extLst>
      <p:ext uri="{BB962C8B-B14F-4D97-AF65-F5344CB8AC3E}">
        <p14:creationId xmlns:p14="http://schemas.microsoft.com/office/powerpoint/2010/main" val="3434764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70741F-F8E7-47E3-07A7-78CD97ED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FFFFFF"/>
                </a:solidFill>
              </a:rPr>
              <a:t>Verarbeiten und Organisieren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13F9E564-AA0F-1CD3-4F49-EEDCF6CA49D4}"/>
              </a:ext>
            </a:extLst>
          </p:cNvPr>
          <p:cNvSpPr txBox="1">
            <a:spLocks/>
          </p:cNvSpPr>
          <p:nvPr/>
        </p:nvSpPr>
        <p:spPr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dirty="0"/>
              <a:t>Sammeln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b="1" dirty="0"/>
              <a:t>Verarbeiten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b="1" dirty="0"/>
              <a:t>Organisieren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dirty="0"/>
              <a:t>Durchsehen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dirty="0"/>
              <a:t>Erledigen</a:t>
            </a:r>
          </a:p>
        </p:txBody>
      </p:sp>
      <p:sp>
        <p:nvSpPr>
          <p:cNvPr id="3" name="Inhaltsplatzhalter 5">
            <a:extLst>
              <a:ext uri="{FF2B5EF4-FFF2-40B4-BE49-F238E27FC236}">
                <a16:creationId xmlns:a16="http://schemas.microsoft.com/office/drawing/2014/main" id="{3961968D-7934-4BBF-26E5-C5B9B343AE84}"/>
              </a:ext>
            </a:extLst>
          </p:cNvPr>
          <p:cNvSpPr txBox="1">
            <a:spLocks/>
          </p:cNvSpPr>
          <p:nvPr/>
        </p:nvSpPr>
        <p:spPr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/>
              <a:t>Eingangskorb, Notizen, Postfach usw.</a:t>
            </a:r>
          </a:p>
          <a:p>
            <a:r>
              <a:rPr lang="de-DE" sz="2000" b="1" dirty="0"/>
              <a:t>„Was ist damit zu tun?“</a:t>
            </a:r>
          </a:p>
          <a:p>
            <a:r>
              <a:rPr lang="de-DE" sz="2000" b="1" dirty="0"/>
              <a:t>Sortierung</a:t>
            </a:r>
            <a:r>
              <a:rPr lang="de-DE" sz="2000" dirty="0"/>
              <a:t>:</a:t>
            </a:r>
          </a:p>
          <a:p>
            <a:pPr lvl="1"/>
            <a:r>
              <a:rPr lang="de-DE" sz="1400" b="1" dirty="0"/>
              <a:t>Aktueller Terminkalender</a:t>
            </a:r>
          </a:p>
          <a:p>
            <a:pPr lvl="1"/>
            <a:r>
              <a:rPr lang="de-DE" sz="1400" b="1" dirty="0"/>
              <a:t>Liste aller Projekte, nächster Schritte</a:t>
            </a:r>
          </a:p>
          <a:p>
            <a:pPr lvl="1"/>
            <a:r>
              <a:rPr lang="de-DE" sz="1400" b="1" dirty="0"/>
              <a:t>Liste der „Warten auf“</a:t>
            </a:r>
          </a:p>
          <a:p>
            <a:pPr lvl="1"/>
            <a:r>
              <a:rPr lang="de-DE" sz="1400" b="1" dirty="0"/>
              <a:t>Projektpläne und Referenzmaterialien</a:t>
            </a:r>
          </a:p>
          <a:p>
            <a:r>
              <a:rPr lang="de-DE" sz="2000" dirty="0"/>
              <a:t>Überblick über aktuellen Stand behalten</a:t>
            </a:r>
          </a:p>
          <a:p>
            <a:r>
              <a:rPr lang="de-DE" sz="2000" dirty="0"/>
              <a:t>Die eigentliche Arbeit erledigen</a:t>
            </a:r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E8FFBF3C-880B-A34A-213D-565A3689C921}"/>
              </a:ext>
            </a:extLst>
          </p:cNvPr>
          <p:cNvCxnSpPr/>
          <p:nvPr/>
        </p:nvCxnSpPr>
        <p:spPr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2ED1A36B-E388-15EB-4DC2-79AE0681B265}"/>
              </a:ext>
            </a:extLst>
          </p:cNvPr>
          <p:cNvCxnSpPr/>
          <p:nvPr/>
        </p:nvCxnSpPr>
        <p:spPr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E71049A3-CF28-A0E4-34CA-7A269AEF4A86}"/>
              </a:ext>
            </a:extLst>
          </p:cNvPr>
          <p:cNvCxnSpPr/>
          <p:nvPr/>
        </p:nvCxnSpPr>
        <p:spPr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>
            <a:extLst>
              <a:ext uri="{FF2B5EF4-FFF2-40B4-BE49-F238E27FC236}">
                <a16:creationId xmlns:a16="http://schemas.microsoft.com/office/drawing/2014/main" id="{C8439368-6FC9-F9A8-4F8C-648F85F97DA2}"/>
              </a:ext>
            </a:extLst>
          </p:cNvPr>
          <p:cNvCxnSpPr>
            <a:cxnSpLocks/>
          </p:cNvCxnSpPr>
          <p:nvPr/>
        </p:nvCxnSpPr>
        <p:spPr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>
            <a:extLst>
              <a:ext uri="{FF2B5EF4-FFF2-40B4-BE49-F238E27FC236}">
                <a16:creationId xmlns:a16="http://schemas.microsoft.com/office/drawing/2014/main" id="{A0D86A7E-E58B-FFFC-68F1-D44B82B21A6E}"/>
              </a:ext>
            </a:extLst>
          </p:cNvPr>
          <p:cNvCxnSpPr>
            <a:cxnSpLocks/>
          </p:cNvCxnSpPr>
          <p:nvPr/>
        </p:nvCxnSpPr>
        <p:spPr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1" name="Grafik 10" descr="Notizen Machen Huhn">
            <a:extLst>
              <a:ext uri="{FF2B5EF4-FFF2-40B4-BE49-F238E27FC236}">
                <a16:creationId xmlns:a16="http://schemas.microsoft.com/office/drawing/2014/main" id="{B961CD8A-B5BD-7144-1A07-97C5DFA45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900" y="3989446"/>
            <a:ext cx="3036888" cy="303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87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70741F-F8E7-47E3-07A7-78CD97ED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FFFFFF"/>
                </a:solidFill>
              </a:rPr>
              <a:t>Organisieren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6A8D51F-8DC3-C7BD-2843-87E190D7C2CA}"/>
              </a:ext>
            </a:extLst>
          </p:cNvPr>
          <p:cNvSpPr txBox="1"/>
          <p:nvPr/>
        </p:nvSpPr>
        <p:spPr>
          <a:xfrm>
            <a:off x="6980203" y="580539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</a:rPr>
              <a:t>2. &amp; 3. Verarbeiten und Organisieren</a:t>
            </a:r>
          </a:p>
        </p:txBody>
      </p:sp>
      <p:sp>
        <p:nvSpPr>
          <p:cNvPr id="4" name="Inhaltsplatzhalter 5">
            <a:extLst>
              <a:ext uri="{FF2B5EF4-FFF2-40B4-BE49-F238E27FC236}">
                <a16:creationId xmlns:a16="http://schemas.microsoft.com/office/drawing/2014/main" id="{1AA20BF0-B877-7F8A-5E74-74392D544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/>
              <a:t>Diese Listen/Orte braucht ihr:</a:t>
            </a:r>
          </a:p>
          <a:p>
            <a:pPr marL="0" indent="0">
              <a:buNone/>
            </a:pPr>
            <a:endParaRPr lang="de-DE" sz="2400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993329FC-A8F1-C72D-299B-59A6549F3C76}"/>
              </a:ext>
            </a:extLst>
          </p:cNvPr>
          <p:cNvGrpSpPr/>
          <p:nvPr/>
        </p:nvGrpSpPr>
        <p:grpSpPr>
          <a:xfrm>
            <a:off x="1739188" y="2527073"/>
            <a:ext cx="1706300" cy="1681976"/>
            <a:chOff x="1374247" y="2652197"/>
            <a:chExt cx="1706300" cy="1681976"/>
          </a:xfrm>
        </p:grpSpPr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1E056E65-EEB6-8576-EF2D-E670447C8A6F}"/>
                </a:ext>
              </a:extLst>
            </p:cNvPr>
            <p:cNvSpPr txBox="1"/>
            <p:nvPr/>
          </p:nvSpPr>
          <p:spPr>
            <a:xfrm>
              <a:off x="1374247" y="2652197"/>
              <a:ext cx="17063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e-DE" dirty="0">
                  <a:solidFill>
                    <a:schemeClr val="accent2"/>
                  </a:solidFill>
                </a:rPr>
                <a:t>Nächste Schritte</a:t>
              </a:r>
            </a:p>
          </p:txBody>
        </p:sp>
        <p:pic>
          <p:nvPicPr>
            <p:cNvPr id="11" name="Grafik 10" descr="Liste Silhouette">
              <a:extLst>
                <a:ext uri="{FF2B5EF4-FFF2-40B4-BE49-F238E27FC236}">
                  <a16:creationId xmlns:a16="http://schemas.microsoft.com/office/drawing/2014/main" id="{BB1EB160-7BD7-5BCD-F6CA-427DB6851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31187B04-AFA7-19DE-0AC5-913B0120EBEC}"/>
              </a:ext>
            </a:extLst>
          </p:cNvPr>
          <p:cNvGrpSpPr/>
          <p:nvPr/>
        </p:nvGrpSpPr>
        <p:grpSpPr>
          <a:xfrm>
            <a:off x="4294378" y="2536018"/>
            <a:ext cx="1362373" cy="1673031"/>
            <a:chOff x="1546211" y="2661142"/>
            <a:chExt cx="1362373" cy="1673031"/>
          </a:xfrm>
        </p:grpSpPr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E0B2BF9-0DB4-A57F-63EB-D8CA677091AC}"/>
                </a:ext>
              </a:extLst>
            </p:cNvPr>
            <p:cNvSpPr txBox="1"/>
            <p:nvPr/>
          </p:nvSpPr>
          <p:spPr>
            <a:xfrm>
              <a:off x="1608870" y="2661142"/>
              <a:ext cx="1237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e-DE" dirty="0">
                  <a:solidFill>
                    <a:schemeClr val="accent2"/>
                  </a:solidFill>
                </a:rPr>
                <a:t>Warten auf</a:t>
              </a:r>
            </a:p>
          </p:txBody>
        </p:sp>
        <p:pic>
          <p:nvPicPr>
            <p:cNvPr id="14" name="Grafik 13" descr="Liste Silhouette">
              <a:extLst>
                <a:ext uri="{FF2B5EF4-FFF2-40B4-BE49-F238E27FC236}">
                  <a16:creationId xmlns:a16="http://schemas.microsoft.com/office/drawing/2014/main" id="{1527F35F-8057-15BD-5B33-AF795F1D9A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8C2EB973-DC9F-B3D6-5D30-CFD4022BD139}"/>
              </a:ext>
            </a:extLst>
          </p:cNvPr>
          <p:cNvGrpSpPr/>
          <p:nvPr/>
        </p:nvGrpSpPr>
        <p:grpSpPr>
          <a:xfrm>
            <a:off x="6568300" y="2309749"/>
            <a:ext cx="1413418" cy="1899300"/>
            <a:chOff x="1546208" y="2434873"/>
            <a:chExt cx="1413418" cy="1899300"/>
          </a:xfrm>
        </p:grpSpPr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86AF6443-DF6B-1D37-F010-E183F05B0BA8}"/>
                </a:ext>
              </a:extLst>
            </p:cNvPr>
            <p:cNvSpPr txBox="1"/>
            <p:nvPr/>
          </p:nvSpPr>
          <p:spPr>
            <a:xfrm>
              <a:off x="1546208" y="2434873"/>
              <a:ext cx="141341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e-DE" dirty="0">
                  <a:solidFill>
                    <a:schemeClr val="accent2"/>
                  </a:solidFill>
                </a:rPr>
                <a:t>Irgendwann/ Vielleicht</a:t>
              </a:r>
            </a:p>
          </p:txBody>
        </p:sp>
        <p:pic>
          <p:nvPicPr>
            <p:cNvPr id="17" name="Grafik 16" descr="Liste Silhouette">
              <a:extLst>
                <a:ext uri="{FF2B5EF4-FFF2-40B4-BE49-F238E27FC236}">
                  <a16:creationId xmlns:a16="http://schemas.microsoft.com/office/drawing/2014/main" id="{3F67BFDC-9072-57BF-9B31-D018B549C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23F2C0FF-949F-B0BA-B1BA-FEE309752C14}"/>
              </a:ext>
            </a:extLst>
          </p:cNvPr>
          <p:cNvGrpSpPr/>
          <p:nvPr/>
        </p:nvGrpSpPr>
        <p:grpSpPr>
          <a:xfrm>
            <a:off x="8731915" y="2527304"/>
            <a:ext cx="1362374" cy="1681976"/>
            <a:chOff x="1546210" y="2652197"/>
            <a:chExt cx="1362374" cy="1681976"/>
          </a:xfrm>
        </p:grpSpPr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5B6221CC-846B-DB94-FD52-041EAB9BAA40}"/>
                </a:ext>
              </a:extLst>
            </p:cNvPr>
            <p:cNvSpPr txBox="1"/>
            <p:nvPr/>
          </p:nvSpPr>
          <p:spPr>
            <a:xfrm>
              <a:off x="1546210" y="2652197"/>
              <a:ext cx="136237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e-DE" dirty="0">
                  <a:solidFill>
                    <a:schemeClr val="accent2"/>
                  </a:solidFill>
                </a:rPr>
                <a:t>Projekteliste</a:t>
              </a:r>
            </a:p>
          </p:txBody>
        </p:sp>
        <p:pic>
          <p:nvPicPr>
            <p:cNvPr id="23" name="Grafik 22" descr="Liste Silhouette">
              <a:extLst>
                <a:ext uri="{FF2B5EF4-FFF2-40B4-BE49-F238E27FC236}">
                  <a16:creationId xmlns:a16="http://schemas.microsoft.com/office/drawing/2014/main" id="{FA3E7855-BE65-C5F4-9878-9BD0F035D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17BC0FFA-A6D8-1263-2218-918FED456011}"/>
              </a:ext>
            </a:extLst>
          </p:cNvPr>
          <p:cNvGrpSpPr/>
          <p:nvPr/>
        </p:nvGrpSpPr>
        <p:grpSpPr>
          <a:xfrm>
            <a:off x="2891613" y="4945141"/>
            <a:ext cx="1637949" cy="1256338"/>
            <a:chOff x="2891613" y="4945141"/>
            <a:chExt cx="1637949" cy="1256338"/>
          </a:xfrm>
        </p:grpSpPr>
        <p:pic>
          <p:nvPicPr>
            <p:cNvPr id="27" name="Grafik 26" descr="Archivbox (Archiv) Silhouette">
              <a:extLst>
                <a:ext uri="{FF2B5EF4-FFF2-40B4-BE49-F238E27FC236}">
                  <a16:creationId xmlns:a16="http://schemas.microsoft.com/office/drawing/2014/main" id="{E4A35287-A061-24E8-C0A5-8D7130892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00162" y="5180626"/>
              <a:ext cx="1020853" cy="1020853"/>
            </a:xfrm>
            <a:prstGeom prst="rect">
              <a:avLst/>
            </a:prstGeom>
          </p:spPr>
        </p:pic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2B36AAB7-309D-7A94-1743-EA61B9F54EE8}"/>
                </a:ext>
              </a:extLst>
            </p:cNvPr>
            <p:cNvSpPr txBox="1"/>
            <p:nvPr/>
          </p:nvSpPr>
          <p:spPr>
            <a:xfrm>
              <a:off x="2891613" y="4945141"/>
              <a:ext cx="1637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>
                  <a:solidFill>
                    <a:schemeClr val="accent2"/>
                  </a:solidFill>
                </a:rPr>
                <a:t>Referenzordner</a:t>
              </a:r>
            </a:p>
          </p:txBody>
        </p:sp>
      </p:grp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47820B82-24BC-7922-8DF7-8A4D27DFFF84}"/>
              </a:ext>
            </a:extLst>
          </p:cNvPr>
          <p:cNvGrpSpPr/>
          <p:nvPr/>
        </p:nvGrpSpPr>
        <p:grpSpPr>
          <a:xfrm>
            <a:off x="5321231" y="4945141"/>
            <a:ext cx="1649362" cy="1256338"/>
            <a:chOff x="5321231" y="4945141"/>
            <a:chExt cx="1649362" cy="1256338"/>
          </a:xfrm>
        </p:grpSpPr>
        <p:pic>
          <p:nvPicPr>
            <p:cNvPr id="30" name="Grafik 29" descr="Tageskalender Silhouette">
              <a:extLst>
                <a:ext uri="{FF2B5EF4-FFF2-40B4-BE49-F238E27FC236}">
                  <a16:creationId xmlns:a16="http://schemas.microsoft.com/office/drawing/2014/main" id="{C650CBDD-E6D3-2FE7-C77E-5A695685D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635486" y="5180626"/>
              <a:ext cx="1020853" cy="1020853"/>
            </a:xfrm>
            <a:prstGeom prst="rect">
              <a:avLst/>
            </a:prstGeom>
          </p:spPr>
        </p:pic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C33D38B8-14B7-9E7F-BFA5-ADEEEF4E43A5}"/>
                </a:ext>
              </a:extLst>
            </p:cNvPr>
            <p:cNvSpPr txBox="1"/>
            <p:nvPr/>
          </p:nvSpPr>
          <p:spPr>
            <a:xfrm>
              <a:off x="5321231" y="4945141"/>
              <a:ext cx="16493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>
                  <a:solidFill>
                    <a:schemeClr val="accent2"/>
                  </a:solidFill>
                </a:rPr>
                <a:t>Terminkalender</a:t>
              </a:r>
            </a:p>
          </p:txBody>
        </p:sp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909DD7CD-09C2-E35A-9FF3-54467F62B2E8}"/>
              </a:ext>
            </a:extLst>
          </p:cNvPr>
          <p:cNvGrpSpPr/>
          <p:nvPr/>
        </p:nvGrpSpPr>
        <p:grpSpPr>
          <a:xfrm>
            <a:off x="7897624" y="4949242"/>
            <a:ext cx="1020852" cy="1252237"/>
            <a:chOff x="7897624" y="4949242"/>
            <a:chExt cx="1020852" cy="1252237"/>
          </a:xfrm>
        </p:grpSpPr>
        <p:pic>
          <p:nvPicPr>
            <p:cNvPr id="33" name="Grafik 32" descr="Basketballkorb Silhouette">
              <a:extLst>
                <a:ext uri="{FF2B5EF4-FFF2-40B4-BE49-F238E27FC236}">
                  <a16:creationId xmlns:a16="http://schemas.microsoft.com/office/drawing/2014/main" id="{8D34CFCA-D85E-9487-3A17-661B97B54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97624" y="5180627"/>
              <a:ext cx="1020852" cy="1020852"/>
            </a:xfrm>
            <a:prstGeom prst="rect">
              <a:avLst/>
            </a:prstGeom>
          </p:spPr>
        </p:pic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9F8BE36A-2A57-D101-7A57-0E7604CFC7B9}"/>
                </a:ext>
              </a:extLst>
            </p:cNvPr>
            <p:cNvSpPr txBox="1"/>
            <p:nvPr/>
          </p:nvSpPr>
          <p:spPr>
            <a:xfrm>
              <a:off x="8103319" y="4949242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>
                  <a:solidFill>
                    <a:schemeClr val="accent2"/>
                  </a:solidFill>
                </a:rPr>
                <a:t>Müll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4521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70741F-F8E7-47E3-07A7-78CD97ED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FFFFFF"/>
                </a:solidFill>
              </a:rPr>
              <a:t>Verarbeiten: Der Entscheidungsbaum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6A8D51F-8DC3-C7BD-2843-87E190D7C2CA}"/>
              </a:ext>
            </a:extLst>
          </p:cNvPr>
          <p:cNvSpPr txBox="1"/>
          <p:nvPr/>
        </p:nvSpPr>
        <p:spPr>
          <a:xfrm>
            <a:off x="7038317" y="1036202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</a:rPr>
              <a:t>2. &amp; 3. Verarbeiten und Organisieren</a:t>
            </a:r>
          </a:p>
        </p:txBody>
      </p:sp>
      <p:pic>
        <p:nvPicPr>
          <p:cNvPr id="8" name="Grafik 7" descr="Posteingang Häkchen Silhouette">
            <a:extLst>
              <a:ext uri="{FF2B5EF4-FFF2-40B4-BE49-F238E27FC236}">
                <a16:creationId xmlns:a16="http://schemas.microsoft.com/office/drawing/2014/main" id="{729754AD-3E40-9AE2-9EB8-B39F748E7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9036" y="2022566"/>
            <a:ext cx="914400" cy="914400"/>
          </a:xfrm>
          <a:prstGeom prst="rect">
            <a:avLst/>
          </a:prstGeom>
        </p:spPr>
      </p:pic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B33DDA27-6A6A-36DB-5A7F-F05212A31BB3}"/>
              </a:ext>
            </a:extLst>
          </p:cNvPr>
          <p:cNvGrpSpPr/>
          <p:nvPr/>
        </p:nvGrpSpPr>
        <p:grpSpPr>
          <a:xfrm>
            <a:off x="451976" y="2479766"/>
            <a:ext cx="1935786" cy="792352"/>
            <a:chOff x="451976" y="2479766"/>
            <a:chExt cx="1935786" cy="792352"/>
          </a:xfrm>
        </p:grpSpPr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54355A4B-4D88-553B-9C0B-5BD077A58239}"/>
                </a:ext>
              </a:extLst>
            </p:cNvPr>
            <p:cNvSpPr txBox="1"/>
            <p:nvPr/>
          </p:nvSpPr>
          <p:spPr>
            <a:xfrm>
              <a:off x="451976" y="2902786"/>
              <a:ext cx="14277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Eingangskorb</a:t>
              </a:r>
            </a:p>
          </p:txBody>
        </p:sp>
        <p:cxnSp>
          <p:nvCxnSpPr>
            <p:cNvPr id="36" name="Gerade Verbindung mit Pfeil 35">
              <a:extLst>
                <a:ext uri="{FF2B5EF4-FFF2-40B4-BE49-F238E27FC236}">
                  <a16:creationId xmlns:a16="http://schemas.microsoft.com/office/drawing/2014/main" id="{57891C82-03A1-F4A7-84CA-F08ED23FDD13}"/>
                </a:ext>
              </a:extLst>
            </p:cNvPr>
            <p:cNvCxnSpPr>
              <a:stCxn id="8" idx="3"/>
              <a:endCxn id="38" idx="1"/>
            </p:cNvCxnSpPr>
            <p:nvPr/>
          </p:nvCxnSpPr>
          <p:spPr>
            <a:xfrm>
              <a:off x="1583436" y="2479766"/>
              <a:ext cx="80432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4FDC8AF5-3787-5E41-A6DA-654F99DD9BC2}"/>
              </a:ext>
            </a:extLst>
          </p:cNvPr>
          <p:cNvGrpSpPr/>
          <p:nvPr/>
        </p:nvGrpSpPr>
        <p:grpSpPr>
          <a:xfrm>
            <a:off x="1690770" y="2295100"/>
            <a:ext cx="2754415" cy="2818033"/>
            <a:chOff x="1555480" y="2295100"/>
            <a:chExt cx="2754415" cy="2818033"/>
          </a:xfrm>
        </p:grpSpPr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C1F45CAD-47BE-500F-6A2E-58D679DCB704}"/>
                </a:ext>
              </a:extLst>
            </p:cNvPr>
            <p:cNvSpPr txBox="1"/>
            <p:nvPr/>
          </p:nvSpPr>
          <p:spPr>
            <a:xfrm>
              <a:off x="2252472" y="2295100"/>
              <a:ext cx="2057423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de-DE" dirty="0"/>
                <a:t>Aktion erforderlich?</a:t>
              </a:r>
            </a:p>
          </p:txBody>
        </p:sp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E7FF505B-11F9-22A2-EB98-D4C5486F9088}"/>
                </a:ext>
              </a:extLst>
            </p:cNvPr>
            <p:cNvSpPr txBox="1"/>
            <p:nvPr/>
          </p:nvSpPr>
          <p:spPr>
            <a:xfrm>
              <a:off x="1947741" y="3325806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>
                  <a:solidFill>
                    <a:schemeClr val="accent2"/>
                  </a:solidFill>
                </a:rPr>
                <a:t>Müll</a:t>
              </a:r>
            </a:p>
          </p:txBody>
        </p:sp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41E5A4E9-89DB-CFB3-ECE3-DED972DF87A4}"/>
                </a:ext>
              </a:extLst>
            </p:cNvPr>
            <p:cNvSpPr txBox="1"/>
            <p:nvPr/>
          </p:nvSpPr>
          <p:spPr>
            <a:xfrm>
              <a:off x="1749994" y="3896304"/>
              <a:ext cx="10049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>
                  <a:solidFill>
                    <a:schemeClr val="accent2"/>
                  </a:solidFill>
                </a:rPr>
                <a:t>Referenz</a:t>
              </a: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3E4747DD-25AB-C8E6-FC5D-C2C9A8585BDE}"/>
                </a:ext>
              </a:extLst>
            </p:cNvPr>
            <p:cNvSpPr txBox="1"/>
            <p:nvPr/>
          </p:nvSpPr>
          <p:spPr>
            <a:xfrm>
              <a:off x="1555480" y="4466802"/>
              <a:ext cx="13921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>
                  <a:solidFill>
                    <a:schemeClr val="accent2"/>
                  </a:solidFill>
                </a:rPr>
                <a:t>Irgendwann/</a:t>
              </a:r>
            </a:p>
            <a:p>
              <a:r>
                <a:rPr lang="de-DE" dirty="0">
                  <a:solidFill>
                    <a:schemeClr val="accent2"/>
                  </a:solidFill>
                </a:rPr>
                <a:t>Vielleicht</a:t>
              </a:r>
            </a:p>
          </p:txBody>
        </p:sp>
        <p:cxnSp>
          <p:nvCxnSpPr>
            <p:cNvPr id="42" name="Verbinder: gewinkelt 41">
              <a:extLst>
                <a:ext uri="{FF2B5EF4-FFF2-40B4-BE49-F238E27FC236}">
                  <a16:creationId xmlns:a16="http://schemas.microsoft.com/office/drawing/2014/main" id="{BACA930D-7304-9A70-1BD7-D74919C9C687}"/>
                </a:ext>
              </a:extLst>
            </p:cNvPr>
            <p:cNvCxnSpPr>
              <a:cxnSpLocks/>
              <a:stCxn id="38" idx="2"/>
              <a:endCxn id="39" idx="3"/>
            </p:cNvCxnSpPr>
            <p:nvPr/>
          </p:nvCxnSpPr>
          <p:spPr>
            <a:xfrm rot="5400000">
              <a:off x="2496174" y="2725462"/>
              <a:ext cx="846040" cy="723981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A0DE1E03-4F3A-0AA4-BD3A-546B8B899D12}"/>
                </a:ext>
              </a:extLst>
            </p:cNvPr>
            <p:cNvSpPr txBox="1"/>
            <p:nvPr/>
          </p:nvSpPr>
          <p:spPr>
            <a:xfrm>
              <a:off x="3281183" y="2645145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Nein</a:t>
              </a:r>
            </a:p>
          </p:txBody>
        </p:sp>
        <p:cxnSp>
          <p:nvCxnSpPr>
            <p:cNvPr id="44" name="Verbinder: gewinkelt 43">
              <a:extLst>
                <a:ext uri="{FF2B5EF4-FFF2-40B4-BE49-F238E27FC236}">
                  <a16:creationId xmlns:a16="http://schemas.microsoft.com/office/drawing/2014/main" id="{66694357-8EEC-06AD-4DC5-CE0A499D584E}"/>
                </a:ext>
              </a:extLst>
            </p:cNvPr>
            <p:cNvCxnSpPr>
              <a:cxnSpLocks/>
              <a:stCxn id="38" idx="2"/>
              <a:endCxn id="40" idx="3"/>
            </p:cNvCxnSpPr>
            <p:nvPr/>
          </p:nvCxnSpPr>
          <p:spPr>
            <a:xfrm rot="5400000">
              <a:off x="2309798" y="3109584"/>
              <a:ext cx="1416538" cy="526235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Verbinder: gewinkelt 44">
              <a:extLst>
                <a:ext uri="{FF2B5EF4-FFF2-40B4-BE49-F238E27FC236}">
                  <a16:creationId xmlns:a16="http://schemas.microsoft.com/office/drawing/2014/main" id="{0D43AB40-A907-3DEA-A7DD-FAF99E8C68DF}"/>
                </a:ext>
              </a:extLst>
            </p:cNvPr>
            <p:cNvCxnSpPr>
              <a:stCxn id="38" idx="2"/>
              <a:endCxn id="41" idx="3"/>
            </p:cNvCxnSpPr>
            <p:nvPr/>
          </p:nvCxnSpPr>
          <p:spPr>
            <a:xfrm rot="5400000">
              <a:off x="2051620" y="3560404"/>
              <a:ext cx="2125536" cy="333592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21331B92-67E5-48C4-9D4F-253D98BE1360}"/>
              </a:ext>
            </a:extLst>
          </p:cNvPr>
          <p:cNvGrpSpPr/>
          <p:nvPr/>
        </p:nvGrpSpPr>
        <p:grpSpPr>
          <a:xfrm>
            <a:off x="4440894" y="2150866"/>
            <a:ext cx="3379945" cy="513566"/>
            <a:chOff x="4440894" y="2150866"/>
            <a:chExt cx="3379945" cy="513566"/>
          </a:xfrm>
        </p:grpSpPr>
        <p:sp>
          <p:nvSpPr>
            <p:cNvPr id="47" name="Textfeld 46">
              <a:extLst>
                <a:ext uri="{FF2B5EF4-FFF2-40B4-BE49-F238E27FC236}">
                  <a16:creationId xmlns:a16="http://schemas.microsoft.com/office/drawing/2014/main" id="{97535C87-647E-91BE-F7E5-68A90D5A6C89}"/>
                </a:ext>
              </a:extLst>
            </p:cNvPr>
            <p:cNvSpPr txBox="1"/>
            <p:nvPr/>
          </p:nvSpPr>
          <p:spPr>
            <a:xfrm>
              <a:off x="5763224" y="2295100"/>
              <a:ext cx="205761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de-DE" dirty="0"/>
                <a:t>Mehr als 2 Schritte?</a:t>
              </a:r>
            </a:p>
          </p:txBody>
        </p:sp>
        <p:cxnSp>
          <p:nvCxnSpPr>
            <p:cNvPr id="48" name="Gerade Verbindung mit Pfeil 47">
              <a:extLst>
                <a:ext uri="{FF2B5EF4-FFF2-40B4-BE49-F238E27FC236}">
                  <a16:creationId xmlns:a16="http://schemas.microsoft.com/office/drawing/2014/main" id="{4F0B8756-7428-3E51-1D76-430582F1C402}"/>
                </a:ext>
              </a:extLst>
            </p:cNvPr>
            <p:cNvCxnSpPr>
              <a:cxnSpLocks/>
              <a:stCxn id="38" idx="3"/>
              <a:endCxn id="47" idx="1"/>
            </p:cNvCxnSpPr>
            <p:nvPr/>
          </p:nvCxnSpPr>
          <p:spPr>
            <a:xfrm>
              <a:off x="4445185" y="2479766"/>
              <a:ext cx="1318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01EDA541-9CFA-B6E5-3146-0058E24F78BE}"/>
                </a:ext>
              </a:extLst>
            </p:cNvPr>
            <p:cNvSpPr txBox="1"/>
            <p:nvPr/>
          </p:nvSpPr>
          <p:spPr>
            <a:xfrm>
              <a:off x="4440894" y="21508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Ja</a:t>
              </a:r>
            </a:p>
          </p:txBody>
        </p:sp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EBD6BA05-FF75-893F-2BDD-83FD528A3EB9}"/>
              </a:ext>
            </a:extLst>
          </p:cNvPr>
          <p:cNvGrpSpPr/>
          <p:nvPr/>
        </p:nvGrpSpPr>
        <p:grpSpPr>
          <a:xfrm>
            <a:off x="7790163" y="2150866"/>
            <a:ext cx="2593448" cy="514974"/>
            <a:chOff x="7790163" y="2150866"/>
            <a:chExt cx="2593448" cy="514974"/>
          </a:xfrm>
        </p:grpSpPr>
        <p:cxnSp>
          <p:nvCxnSpPr>
            <p:cNvPr id="51" name="Gerade Verbindung mit Pfeil 50">
              <a:extLst>
                <a:ext uri="{FF2B5EF4-FFF2-40B4-BE49-F238E27FC236}">
                  <a16:creationId xmlns:a16="http://schemas.microsoft.com/office/drawing/2014/main" id="{F4DFD5E3-C90B-0EBB-CE12-83D57942D20E}"/>
                </a:ext>
              </a:extLst>
            </p:cNvPr>
            <p:cNvCxnSpPr>
              <a:cxnSpLocks/>
              <a:stCxn id="47" idx="3"/>
            </p:cNvCxnSpPr>
            <p:nvPr/>
          </p:nvCxnSpPr>
          <p:spPr>
            <a:xfrm>
              <a:off x="7820839" y="2479766"/>
              <a:ext cx="12103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id="{2EB7DD15-78CB-7195-3BDE-91C240D2951D}"/>
                </a:ext>
              </a:extLst>
            </p:cNvPr>
            <p:cNvSpPr txBox="1"/>
            <p:nvPr/>
          </p:nvSpPr>
          <p:spPr>
            <a:xfrm>
              <a:off x="9036383" y="2296508"/>
              <a:ext cx="134722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de-DE" dirty="0">
                  <a:solidFill>
                    <a:schemeClr val="accent2"/>
                  </a:solidFill>
                </a:rPr>
                <a:t>Projekteliste</a:t>
              </a:r>
            </a:p>
          </p:txBody>
        </p:sp>
        <p:sp>
          <p:nvSpPr>
            <p:cNvPr id="53" name="Textfeld 52">
              <a:extLst>
                <a:ext uri="{FF2B5EF4-FFF2-40B4-BE49-F238E27FC236}">
                  <a16:creationId xmlns:a16="http://schemas.microsoft.com/office/drawing/2014/main" id="{B91E2D9C-420D-B558-B5D6-0470936A2A92}"/>
                </a:ext>
              </a:extLst>
            </p:cNvPr>
            <p:cNvSpPr txBox="1"/>
            <p:nvPr/>
          </p:nvSpPr>
          <p:spPr>
            <a:xfrm>
              <a:off x="7790163" y="21508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Ja</a:t>
              </a:r>
            </a:p>
          </p:txBody>
        </p: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DB1150CC-0299-09BD-8CAA-3A010695D9CE}"/>
              </a:ext>
            </a:extLst>
          </p:cNvPr>
          <p:cNvGrpSpPr/>
          <p:nvPr/>
        </p:nvGrpSpPr>
        <p:grpSpPr>
          <a:xfrm>
            <a:off x="7826049" y="2663026"/>
            <a:ext cx="2770890" cy="890640"/>
            <a:chOff x="7826049" y="2663026"/>
            <a:chExt cx="2770890" cy="890640"/>
          </a:xfrm>
        </p:grpSpPr>
        <p:sp>
          <p:nvSpPr>
            <p:cNvPr id="55" name="Textfeld 54">
              <a:extLst>
                <a:ext uri="{FF2B5EF4-FFF2-40B4-BE49-F238E27FC236}">
                  <a16:creationId xmlns:a16="http://schemas.microsoft.com/office/drawing/2014/main" id="{BE02FC68-976E-F04E-FF2A-E75FF75DB857}"/>
                </a:ext>
              </a:extLst>
            </p:cNvPr>
            <p:cNvSpPr txBox="1"/>
            <p:nvPr/>
          </p:nvSpPr>
          <p:spPr>
            <a:xfrm>
              <a:off x="8823055" y="3015057"/>
              <a:ext cx="1773884" cy="53860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de-DE" dirty="0"/>
                <a:t>Planung Projekte</a:t>
              </a:r>
            </a:p>
            <a:p>
              <a:pPr algn="ctr"/>
              <a:r>
                <a:rPr lang="de-DE" sz="1100" dirty="0"/>
                <a:t>(durchsehen)</a:t>
              </a:r>
            </a:p>
          </p:txBody>
        </p:sp>
        <p:cxnSp>
          <p:nvCxnSpPr>
            <p:cNvPr id="56" name="Gerade Verbindung mit Pfeil 55">
              <a:extLst>
                <a:ext uri="{FF2B5EF4-FFF2-40B4-BE49-F238E27FC236}">
                  <a16:creationId xmlns:a16="http://schemas.microsoft.com/office/drawing/2014/main" id="{202A9847-66B7-8C40-D8BB-D00216411E92}"/>
                </a:ext>
              </a:extLst>
            </p:cNvPr>
            <p:cNvCxnSpPr>
              <a:stCxn id="52" idx="2"/>
              <a:endCxn id="55" idx="0"/>
            </p:cNvCxnSpPr>
            <p:nvPr/>
          </p:nvCxnSpPr>
          <p:spPr>
            <a:xfrm>
              <a:off x="9709997" y="2665840"/>
              <a:ext cx="0" cy="3492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Verbinder: gekrümmt 56">
              <a:extLst>
                <a:ext uri="{FF2B5EF4-FFF2-40B4-BE49-F238E27FC236}">
                  <a16:creationId xmlns:a16="http://schemas.microsoft.com/office/drawing/2014/main" id="{AFB57062-58C1-CFB1-3CE4-2F125180284E}"/>
                </a:ext>
              </a:extLst>
            </p:cNvPr>
            <p:cNvCxnSpPr>
              <a:cxnSpLocks/>
              <a:stCxn id="55" idx="1"/>
            </p:cNvCxnSpPr>
            <p:nvPr/>
          </p:nvCxnSpPr>
          <p:spPr>
            <a:xfrm rot="10800000">
              <a:off x="7826049" y="2663026"/>
              <a:ext cx="997006" cy="621337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596B3F69-20BA-E0B3-10B0-BC49DCAF1B49}"/>
              </a:ext>
            </a:extLst>
          </p:cNvPr>
          <p:cNvGrpSpPr/>
          <p:nvPr/>
        </p:nvGrpSpPr>
        <p:grpSpPr>
          <a:xfrm>
            <a:off x="5544719" y="2624000"/>
            <a:ext cx="2505045" cy="1062944"/>
            <a:chOff x="5544719" y="2624000"/>
            <a:chExt cx="2505045" cy="1062944"/>
          </a:xfrm>
        </p:grpSpPr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5E407C14-61D7-57AE-B3A0-0B0FE592F13C}"/>
                </a:ext>
              </a:extLst>
            </p:cNvPr>
            <p:cNvSpPr txBox="1"/>
            <p:nvPr/>
          </p:nvSpPr>
          <p:spPr>
            <a:xfrm>
              <a:off x="5544719" y="3317612"/>
              <a:ext cx="250504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de-DE" dirty="0"/>
                <a:t>Weniger als 2 min nötig?</a:t>
              </a:r>
            </a:p>
          </p:txBody>
        </p:sp>
        <p:cxnSp>
          <p:nvCxnSpPr>
            <p:cNvPr id="60" name="Gerade Verbindung mit Pfeil 59">
              <a:extLst>
                <a:ext uri="{FF2B5EF4-FFF2-40B4-BE49-F238E27FC236}">
                  <a16:creationId xmlns:a16="http://schemas.microsoft.com/office/drawing/2014/main" id="{4EC73F2D-465B-A2DC-D355-941E442D140B}"/>
                </a:ext>
              </a:extLst>
            </p:cNvPr>
            <p:cNvCxnSpPr>
              <a:stCxn id="47" idx="2"/>
              <a:endCxn id="59" idx="0"/>
            </p:cNvCxnSpPr>
            <p:nvPr/>
          </p:nvCxnSpPr>
          <p:spPr>
            <a:xfrm>
              <a:off x="6792032" y="2664432"/>
              <a:ext cx="5210" cy="6531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1A8756C0-D9DC-7080-F400-132E7AFBE658}"/>
                </a:ext>
              </a:extLst>
            </p:cNvPr>
            <p:cNvSpPr txBox="1"/>
            <p:nvPr/>
          </p:nvSpPr>
          <p:spPr>
            <a:xfrm>
              <a:off x="6797242" y="2624000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Nein</a:t>
              </a:r>
            </a:p>
          </p:txBody>
        </p:sp>
      </p:grp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C5D99404-C168-E12C-6A1C-106503CF8D3A}"/>
              </a:ext>
            </a:extLst>
          </p:cNvPr>
          <p:cNvGrpSpPr/>
          <p:nvPr/>
        </p:nvGrpSpPr>
        <p:grpSpPr>
          <a:xfrm>
            <a:off x="4976373" y="3686944"/>
            <a:ext cx="1820869" cy="998830"/>
            <a:chOff x="4976373" y="3686944"/>
            <a:chExt cx="1820869" cy="998830"/>
          </a:xfrm>
        </p:grpSpPr>
        <p:cxnSp>
          <p:nvCxnSpPr>
            <p:cNvPr id="63" name="Gerade Verbindung mit Pfeil 62">
              <a:extLst>
                <a:ext uri="{FF2B5EF4-FFF2-40B4-BE49-F238E27FC236}">
                  <a16:creationId xmlns:a16="http://schemas.microsoft.com/office/drawing/2014/main" id="{2AC4B4DC-82E3-5C4E-D220-E5260563F43E}"/>
                </a:ext>
              </a:extLst>
            </p:cNvPr>
            <p:cNvCxnSpPr>
              <a:cxnSpLocks/>
              <a:stCxn id="59" idx="2"/>
              <a:endCxn id="64" idx="0"/>
            </p:cNvCxnSpPr>
            <p:nvPr/>
          </p:nvCxnSpPr>
          <p:spPr>
            <a:xfrm flipH="1">
              <a:off x="5508570" y="3686944"/>
              <a:ext cx="1288672" cy="6294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4" name="Textfeld 63">
              <a:extLst>
                <a:ext uri="{FF2B5EF4-FFF2-40B4-BE49-F238E27FC236}">
                  <a16:creationId xmlns:a16="http://schemas.microsoft.com/office/drawing/2014/main" id="{96CE6A86-693F-022F-92B9-531C3CEC515D}"/>
                </a:ext>
              </a:extLst>
            </p:cNvPr>
            <p:cNvSpPr txBox="1"/>
            <p:nvPr/>
          </p:nvSpPr>
          <p:spPr>
            <a:xfrm>
              <a:off x="4976373" y="4316442"/>
              <a:ext cx="1064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Erledigen</a:t>
              </a:r>
            </a:p>
          </p:txBody>
        </p:sp>
        <p:sp>
          <p:nvSpPr>
            <p:cNvPr id="65" name="Textfeld 64">
              <a:extLst>
                <a:ext uri="{FF2B5EF4-FFF2-40B4-BE49-F238E27FC236}">
                  <a16:creationId xmlns:a16="http://schemas.microsoft.com/office/drawing/2014/main" id="{8BE10A47-1B8F-F8B7-4D54-49A49D95CAF4}"/>
                </a:ext>
              </a:extLst>
            </p:cNvPr>
            <p:cNvSpPr txBox="1"/>
            <p:nvPr/>
          </p:nvSpPr>
          <p:spPr>
            <a:xfrm>
              <a:off x="5709411" y="3739898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Ja</a:t>
              </a:r>
            </a:p>
          </p:txBody>
        </p:sp>
      </p:grpSp>
      <p:grpSp>
        <p:nvGrpSpPr>
          <p:cNvPr id="66" name="Gruppieren 65">
            <a:extLst>
              <a:ext uri="{FF2B5EF4-FFF2-40B4-BE49-F238E27FC236}">
                <a16:creationId xmlns:a16="http://schemas.microsoft.com/office/drawing/2014/main" id="{537C2F8C-3B6D-EEEC-BCCF-6AC63C3F8FCB}"/>
              </a:ext>
            </a:extLst>
          </p:cNvPr>
          <p:cNvGrpSpPr/>
          <p:nvPr/>
        </p:nvGrpSpPr>
        <p:grpSpPr>
          <a:xfrm>
            <a:off x="6797242" y="3686944"/>
            <a:ext cx="2958237" cy="1037025"/>
            <a:chOff x="6797242" y="3686944"/>
            <a:chExt cx="2958237" cy="1037025"/>
          </a:xfrm>
        </p:grpSpPr>
        <p:cxnSp>
          <p:nvCxnSpPr>
            <p:cNvPr id="67" name="Gerade Verbindung mit Pfeil 66">
              <a:extLst>
                <a:ext uri="{FF2B5EF4-FFF2-40B4-BE49-F238E27FC236}">
                  <a16:creationId xmlns:a16="http://schemas.microsoft.com/office/drawing/2014/main" id="{509A49C8-1E89-5587-0736-1B092C3C6E81}"/>
                </a:ext>
              </a:extLst>
            </p:cNvPr>
            <p:cNvCxnSpPr>
              <a:cxnSpLocks/>
              <a:stCxn id="59" idx="2"/>
            </p:cNvCxnSpPr>
            <p:nvPr/>
          </p:nvCxnSpPr>
          <p:spPr>
            <a:xfrm>
              <a:off x="6797242" y="3686944"/>
              <a:ext cx="1345022" cy="6413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8" name="Textfeld 67">
              <a:extLst>
                <a:ext uri="{FF2B5EF4-FFF2-40B4-BE49-F238E27FC236}">
                  <a16:creationId xmlns:a16="http://schemas.microsoft.com/office/drawing/2014/main" id="{EE3F3EB4-CAFF-3D8D-0D1E-87344A7686D5}"/>
                </a:ext>
              </a:extLst>
            </p:cNvPr>
            <p:cNvSpPr txBox="1"/>
            <p:nvPr/>
          </p:nvSpPr>
          <p:spPr>
            <a:xfrm>
              <a:off x="7504887" y="3743891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Nein</a:t>
              </a:r>
            </a:p>
          </p:txBody>
        </p:sp>
        <p:sp>
          <p:nvSpPr>
            <p:cNvPr id="69" name="Geschweifte Klammer rechts 68">
              <a:extLst>
                <a:ext uri="{FF2B5EF4-FFF2-40B4-BE49-F238E27FC236}">
                  <a16:creationId xmlns:a16="http://schemas.microsoft.com/office/drawing/2014/main" id="{FF3EDE6F-4856-C668-03E1-860D7E846574}"/>
                </a:ext>
              </a:extLst>
            </p:cNvPr>
            <p:cNvSpPr/>
            <p:nvPr/>
          </p:nvSpPr>
          <p:spPr>
            <a:xfrm rot="16200000">
              <a:off x="8322973" y="3291463"/>
              <a:ext cx="402580" cy="2462432"/>
            </a:xfrm>
            <a:prstGeom prst="rightBrace">
              <a:avLst>
                <a:gd name="adj1" fmla="val 8333"/>
                <a:gd name="adj2" fmla="val 33116"/>
              </a:avLst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0" name="Gruppieren 69">
            <a:extLst>
              <a:ext uri="{FF2B5EF4-FFF2-40B4-BE49-F238E27FC236}">
                <a16:creationId xmlns:a16="http://schemas.microsoft.com/office/drawing/2014/main" id="{DFC9B1E3-7D08-972A-F2E2-2029441D5345}"/>
              </a:ext>
            </a:extLst>
          </p:cNvPr>
          <p:cNvGrpSpPr/>
          <p:nvPr/>
        </p:nvGrpSpPr>
        <p:grpSpPr>
          <a:xfrm>
            <a:off x="6672973" y="4723969"/>
            <a:ext cx="1240148" cy="1201482"/>
            <a:chOff x="6672973" y="4723969"/>
            <a:chExt cx="1240148" cy="1201482"/>
          </a:xfrm>
        </p:grpSpPr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id="{748B6173-6077-45F0-9590-9F90E8CF491C}"/>
                </a:ext>
              </a:extLst>
            </p:cNvPr>
            <p:cNvSpPr txBox="1"/>
            <p:nvPr/>
          </p:nvSpPr>
          <p:spPr>
            <a:xfrm>
              <a:off x="6691665" y="4723969"/>
              <a:ext cx="12027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Delegieren</a:t>
              </a:r>
            </a:p>
          </p:txBody>
        </p:sp>
        <p:sp>
          <p:nvSpPr>
            <p:cNvPr id="72" name="Textfeld 71">
              <a:extLst>
                <a:ext uri="{FF2B5EF4-FFF2-40B4-BE49-F238E27FC236}">
                  <a16:creationId xmlns:a16="http://schemas.microsoft.com/office/drawing/2014/main" id="{CE9EDB6F-E3AD-2D6A-3C5D-8C07C93251DA}"/>
                </a:ext>
              </a:extLst>
            </p:cNvPr>
            <p:cNvSpPr txBox="1"/>
            <p:nvPr/>
          </p:nvSpPr>
          <p:spPr>
            <a:xfrm>
              <a:off x="6672973" y="5556119"/>
              <a:ext cx="12401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>
                  <a:solidFill>
                    <a:schemeClr val="accent2"/>
                  </a:solidFill>
                </a:rPr>
                <a:t>Warten auf</a:t>
              </a:r>
            </a:p>
          </p:txBody>
        </p:sp>
        <p:cxnSp>
          <p:nvCxnSpPr>
            <p:cNvPr id="73" name="Gerade Verbindung mit Pfeil 72">
              <a:extLst>
                <a:ext uri="{FF2B5EF4-FFF2-40B4-BE49-F238E27FC236}">
                  <a16:creationId xmlns:a16="http://schemas.microsoft.com/office/drawing/2014/main" id="{37C46B3A-1017-7E43-F501-623268ACF955}"/>
                </a:ext>
              </a:extLst>
            </p:cNvPr>
            <p:cNvCxnSpPr>
              <a:stCxn id="71" idx="2"/>
              <a:endCxn id="72" idx="0"/>
            </p:cNvCxnSpPr>
            <p:nvPr/>
          </p:nvCxnSpPr>
          <p:spPr>
            <a:xfrm flipH="1">
              <a:off x="7293047" y="5093301"/>
              <a:ext cx="1" cy="4628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ADDE2DBB-0B9B-2A13-C444-91E3099227F4}"/>
              </a:ext>
            </a:extLst>
          </p:cNvPr>
          <p:cNvGrpSpPr/>
          <p:nvPr/>
        </p:nvGrpSpPr>
        <p:grpSpPr>
          <a:xfrm>
            <a:off x="8106115" y="4706474"/>
            <a:ext cx="3605887" cy="1218977"/>
            <a:chOff x="8106115" y="4706474"/>
            <a:chExt cx="3605887" cy="1218977"/>
          </a:xfrm>
        </p:grpSpPr>
        <p:sp>
          <p:nvSpPr>
            <p:cNvPr id="75" name="Textfeld 74">
              <a:extLst>
                <a:ext uri="{FF2B5EF4-FFF2-40B4-BE49-F238E27FC236}">
                  <a16:creationId xmlns:a16="http://schemas.microsoft.com/office/drawing/2014/main" id="{3A5A2054-0F77-9BA6-23B0-B74C48F0A6DA}"/>
                </a:ext>
              </a:extLst>
            </p:cNvPr>
            <p:cNvSpPr txBox="1"/>
            <p:nvPr/>
          </p:nvSpPr>
          <p:spPr>
            <a:xfrm>
              <a:off x="9088980" y="4706474"/>
              <a:ext cx="1332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Verschieben</a:t>
              </a:r>
            </a:p>
          </p:txBody>
        </p:sp>
        <p:sp>
          <p:nvSpPr>
            <p:cNvPr id="76" name="Textfeld 75">
              <a:extLst>
                <a:ext uri="{FF2B5EF4-FFF2-40B4-BE49-F238E27FC236}">
                  <a16:creationId xmlns:a16="http://schemas.microsoft.com/office/drawing/2014/main" id="{9309AEC0-21BB-24F8-AF5A-A4D942B3A309}"/>
                </a:ext>
              </a:extLst>
            </p:cNvPr>
            <p:cNvSpPr txBox="1"/>
            <p:nvPr/>
          </p:nvSpPr>
          <p:spPr>
            <a:xfrm>
              <a:off x="8106115" y="5556119"/>
              <a:ext cx="16493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>
                  <a:solidFill>
                    <a:schemeClr val="accent2"/>
                  </a:solidFill>
                </a:rPr>
                <a:t>Terminkalender</a:t>
              </a:r>
            </a:p>
          </p:txBody>
        </p:sp>
        <p:sp>
          <p:nvSpPr>
            <p:cNvPr id="77" name="Textfeld 76">
              <a:extLst>
                <a:ext uri="{FF2B5EF4-FFF2-40B4-BE49-F238E27FC236}">
                  <a16:creationId xmlns:a16="http://schemas.microsoft.com/office/drawing/2014/main" id="{730F5F44-19EB-5C7C-4C52-18BDE146AE7A}"/>
                </a:ext>
              </a:extLst>
            </p:cNvPr>
            <p:cNvSpPr txBox="1"/>
            <p:nvPr/>
          </p:nvSpPr>
          <p:spPr>
            <a:xfrm>
              <a:off x="9996083" y="5556119"/>
              <a:ext cx="17159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>
                  <a:solidFill>
                    <a:schemeClr val="accent2"/>
                  </a:solidFill>
                </a:rPr>
                <a:t>Nächste Schritte</a:t>
              </a:r>
            </a:p>
          </p:txBody>
        </p:sp>
        <p:cxnSp>
          <p:nvCxnSpPr>
            <p:cNvPr id="78" name="Verbinder: gewinkelt 77">
              <a:extLst>
                <a:ext uri="{FF2B5EF4-FFF2-40B4-BE49-F238E27FC236}">
                  <a16:creationId xmlns:a16="http://schemas.microsoft.com/office/drawing/2014/main" id="{EA9C422B-7759-7217-4918-705ECF7739B0}"/>
                </a:ext>
              </a:extLst>
            </p:cNvPr>
            <p:cNvCxnSpPr>
              <a:stCxn id="75" idx="2"/>
              <a:endCxn id="76" idx="0"/>
            </p:cNvCxnSpPr>
            <p:nvPr/>
          </p:nvCxnSpPr>
          <p:spPr>
            <a:xfrm rot="5400000">
              <a:off x="9102981" y="4903622"/>
              <a:ext cx="480313" cy="824681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9" name="Verbinder: gewinkelt 78">
              <a:extLst>
                <a:ext uri="{FF2B5EF4-FFF2-40B4-BE49-F238E27FC236}">
                  <a16:creationId xmlns:a16="http://schemas.microsoft.com/office/drawing/2014/main" id="{8F403166-B8C4-13D7-C267-31D296EA5112}"/>
                </a:ext>
              </a:extLst>
            </p:cNvPr>
            <p:cNvCxnSpPr>
              <a:stCxn id="75" idx="2"/>
              <a:endCxn id="77" idx="0"/>
            </p:cNvCxnSpPr>
            <p:nvPr/>
          </p:nvCxnSpPr>
          <p:spPr>
            <a:xfrm rot="16200000" flipH="1">
              <a:off x="10064604" y="4766679"/>
              <a:ext cx="480313" cy="1098566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80" name="Grafik 79" descr="Huhn Filmzeit">
            <a:extLst>
              <a:ext uri="{FF2B5EF4-FFF2-40B4-BE49-F238E27FC236}">
                <a16:creationId xmlns:a16="http://schemas.microsoft.com/office/drawing/2014/main" id="{6B8C4172-D433-058C-B28A-099BC3B9C2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785" y="4318046"/>
            <a:ext cx="2500313" cy="250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716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70741F-F8E7-47E3-07A7-78CD97ED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FFFFFF"/>
                </a:solidFill>
              </a:rPr>
              <a:t>Projekte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6A8D51F-8DC3-C7BD-2843-87E190D7C2CA}"/>
              </a:ext>
            </a:extLst>
          </p:cNvPr>
          <p:cNvSpPr txBox="1"/>
          <p:nvPr/>
        </p:nvSpPr>
        <p:spPr>
          <a:xfrm>
            <a:off x="7038317" y="1036202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</a:rPr>
              <a:t>2. &amp; 3. Verarbeiten und Organisieren</a:t>
            </a:r>
          </a:p>
        </p:txBody>
      </p:sp>
      <p:sp>
        <p:nvSpPr>
          <p:cNvPr id="2" name="Inhaltsplatzhalter 5">
            <a:extLst>
              <a:ext uri="{FF2B5EF4-FFF2-40B4-BE49-F238E27FC236}">
                <a16:creationId xmlns:a16="http://schemas.microsoft.com/office/drawing/2014/main" id="{F99D1EA5-8C2C-E9C2-CAAD-BDAC63AB5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700" u="sng" dirty="0"/>
              <a:t>Initialisierung durch: natürliche Planungsphase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1700" b="1" dirty="0"/>
              <a:t>Zwecke und Absichten</a:t>
            </a:r>
          </a:p>
          <a:p>
            <a:pPr marL="457200" lvl="1" indent="0">
              <a:buNone/>
            </a:pPr>
            <a:r>
              <a:rPr lang="de-DE" sz="1700" dirty="0"/>
              <a:t>Warum?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1700" b="1" dirty="0"/>
              <a:t>Grundsätze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1700" b="1" dirty="0"/>
              <a:t>Geistige Vorwegnahme/Ergebnis</a:t>
            </a:r>
          </a:p>
          <a:p>
            <a:pPr marL="457200" lvl="1" indent="0">
              <a:buNone/>
            </a:pPr>
            <a:r>
              <a:rPr lang="de-DE" sz="1700" dirty="0"/>
              <a:t>Was?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1700" b="1" dirty="0"/>
              <a:t>Brainstorming</a:t>
            </a:r>
          </a:p>
          <a:p>
            <a:pPr marL="457200" lvl="1" indent="0">
              <a:buNone/>
            </a:pPr>
            <a:r>
              <a:rPr lang="de-DE" sz="1700" dirty="0"/>
              <a:t>Wie? (lose Form)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1700" b="1" dirty="0"/>
              <a:t>Organisieren</a:t>
            </a:r>
          </a:p>
          <a:p>
            <a:pPr marL="457200" lvl="1" indent="0">
              <a:buNone/>
            </a:pPr>
            <a:r>
              <a:rPr lang="de-DE" sz="1700" dirty="0"/>
              <a:t>Wie? (Planung)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1700" b="1" dirty="0"/>
              <a:t>Nächste Schritte</a:t>
            </a:r>
          </a:p>
          <a:p>
            <a:pPr marL="457200" lvl="1" indent="0">
              <a:buNone/>
            </a:pPr>
            <a:r>
              <a:rPr lang="de-DE" sz="1700" dirty="0"/>
              <a:t>Was muss als Nächstes getan werden?</a:t>
            </a:r>
          </a:p>
        </p:txBody>
      </p:sp>
      <p:pic>
        <p:nvPicPr>
          <p:cNvPr id="4" name="Grafik 3" descr="Ein Bild, das Entwurf, Zeichnung, Darstellung, Lineart enthält.&#10;&#10;Automatisch generierte Beschreibung">
            <a:extLst>
              <a:ext uri="{FF2B5EF4-FFF2-40B4-BE49-F238E27FC236}">
                <a16:creationId xmlns:a16="http://schemas.microsoft.com/office/drawing/2014/main" id="{EEC01DB0-4FC9-E027-C6DE-AF961D422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183" y="2534069"/>
            <a:ext cx="3182566" cy="318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420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70741F-F8E7-47E3-07A7-78CD97ED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FFFFFF"/>
                </a:solidFill>
              </a:rPr>
              <a:t>Durchsehen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13F9E564-AA0F-1CD3-4F49-EEDCF6CA49D4}"/>
              </a:ext>
            </a:extLst>
          </p:cNvPr>
          <p:cNvSpPr txBox="1">
            <a:spLocks/>
          </p:cNvSpPr>
          <p:nvPr/>
        </p:nvSpPr>
        <p:spPr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dirty="0"/>
              <a:t>Sammeln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dirty="0"/>
              <a:t>Verarbeiten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dirty="0"/>
              <a:t>Organisieren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b="1" dirty="0"/>
              <a:t>Durchsehen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dirty="0"/>
              <a:t>Erledigen</a:t>
            </a:r>
          </a:p>
        </p:txBody>
      </p:sp>
      <p:sp>
        <p:nvSpPr>
          <p:cNvPr id="3" name="Inhaltsplatzhalter 5">
            <a:extLst>
              <a:ext uri="{FF2B5EF4-FFF2-40B4-BE49-F238E27FC236}">
                <a16:creationId xmlns:a16="http://schemas.microsoft.com/office/drawing/2014/main" id="{3961968D-7934-4BBF-26E5-C5B9B343AE84}"/>
              </a:ext>
            </a:extLst>
          </p:cNvPr>
          <p:cNvSpPr txBox="1">
            <a:spLocks/>
          </p:cNvSpPr>
          <p:nvPr/>
        </p:nvSpPr>
        <p:spPr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/>
              <a:t>Eingangskorb, Notizen, Postfach usw.</a:t>
            </a:r>
          </a:p>
          <a:p>
            <a:r>
              <a:rPr lang="de-DE" sz="2000" dirty="0"/>
              <a:t>„Was ist damit zu tun?“</a:t>
            </a:r>
          </a:p>
          <a:p>
            <a:r>
              <a:rPr lang="de-DE" sz="2000" dirty="0"/>
              <a:t>Sortierung:</a:t>
            </a:r>
          </a:p>
          <a:p>
            <a:pPr lvl="1"/>
            <a:r>
              <a:rPr lang="de-DE" sz="1400" dirty="0"/>
              <a:t>Aktueller Terminkalender</a:t>
            </a:r>
          </a:p>
          <a:p>
            <a:pPr lvl="1"/>
            <a:r>
              <a:rPr lang="de-DE" sz="1400" dirty="0"/>
              <a:t>Liste aller Projekte, nächster Schritte</a:t>
            </a:r>
          </a:p>
          <a:p>
            <a:pPr lvl="1"/>
            <a:r>
              <a:rPr lang="de-DE" sz="1400" dirty="0"/>
              <a:t>Liste der „Warten auf“</a:t>
            </a:r>
          </a:p>
          <a:p>
            <a:pPr lvl="1"/>
            <a:r>
              <a:rPr lang="de-DE" sz="1400" dirty="0"/>
              <a:t>Projektpläne und Referenzmaterialien</a:t>
            </a:r>
          </a:p>
          <a:p>
            <a:r>
              <a:rPr lang="de-DE" sz="2000" b="1" dirty="0"/>
              <a:t>Überblick über aktuellen Stand behalten</a:t>
            </a:r>
          </a:p>
          <a:p>
            <a:r>
              <a:rPr lang="de-DE" sz="2000" dirty="0"/>
              <a:t>Die eigentliche Arbeit erledigen</a:t>
            </a:r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E8FFBF3C-880B-A34A-213D-565A3689C921}"/>
              </a:ext>
            </a:extLst>
          </p:cNvPr>
          <p:cNvCxnSpPr/>
          <p:nvPr/>
        </p:nvCxnSpPr>
        <p:spPr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2ED1A36B-E388-15EB-4DC2-79AE0681B265}"/>
              </a:ext>
            </a:extLst>
          </p:cNvPr>
          <p:cNvCxnSpPr/>
          <p:nvPr/>
        </p:nvCxnSpPr>
        <p:spPr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E71049A3-CF28-A0E4-34CA-7A269AEF4A86}"/>
              </a:ext>
            </a:extLst>
          </p:cNvPr>
          <p:cNvCxnSpPr/>
          <p:nvPr/>
        </p:nvCxnSpPr>
        <p:spPr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>
            <a:extLst>
              <a:ext uri="{FF2B5EF4-FFF2-40B4-BE49-F238E27FC236}">
                <a16:creationId xmlns:a16="http://schemas.microsoft.com/office/drawing/2014/main" id="{C8439368-6FC9-F9A8-4F8C-648F85F97DA2}"/>
              </a:ext>
            </a:extLst>
          </p:cNvPr>
          <p:cNvCxnSpPr>
            <a:cxnSpLocks/>
          </p:cNvCxnSpPr>
          <p:nvPr/>
        </p:nvCxnSpPr>
        <p:spPr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>
            <a:extLst>
              <a:ext uri="{FF2B5EF4-FFF2-40B4-BE49-F238E27FC236}">
                <a16:creationId xmlns:a16="http://schemas.microsoft.com/office/drawing/2014/main" id="{A0D86A7E-E58B-FFFC-68F1-D44B82B21A6E}"/>
              </a:ext>
            </a:extLst>
          </p:cNvPr>
          <p:cNvCxnSpPr>
            <a:cxnSpLocks/>
          </p:cNvCxnSpPr>
          <p:nvPr/>
        </p:nvCxnSpPr>
        <p:spPr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1" name="Grafik 10" descr="Notizen Machen Huhn">
            <a:extLst>
              <a:ext uri="{FF2B5EF4-FFF2-40B4-BE49-F238E27FC236}">
                <a16:creationId xmlns:a16="http://schemas.microsoft.com/office/drawing/2014/main" id="{B961CD8A-B5BD-7144-1A07-97C5DFA45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900" y="3989446"/>
            <a:ext cx="3036888" cy="303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326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70741F-F8E7-47E3-07A7-78CD97ED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FFFFFF"/>
                </a:solidFill>
              </a:rPr>
              <a:t>Tägliche Durchsicht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6A8D51F-8DC3-C7BD-2843-87E190D7C2CA}"/>
              </a:ext>
            </a:extLst>
          </p:cNvPr>
          <p:cNvSpPr txBox="1"/>
          <p:nvPr/>
        </p:nvSpPr>
        <p:spPr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</a:rPr>
              <a:t>4. Durchsicht</a:t>
            </a:r>
          </a:p>
        </p:txBody>
      </p:sp>
      <p:sp>
        <p:nvSpPr>
          <p:cNvPr id="8" name="Inhaltsplatzhalter 5">
            <a:extLst>
              <a:ext uri="{FF2B5EF4-FFF2-40B4-BE49-F238E27FC236}">
                <a16:creationId xmlns:a16="http://schemas.microsoft.com/office/drawing/2014/main" id="{575B5465-E4ED-F80B-9154-1B0213818983}"/>
              </a:ext>
            </a:extLst>
          </p:cNvPr>
          <p:cNvSpPr txBox="1">
            <a:spLocks/>
          </p:cNvSpPr>
          <p:nvPr/>
        </p:nvSpPr>
        <p:spPr>
          <a:xfrm>
            <a:off x="4540876" y="2260818"/>
            <a:ext cx="6785040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200" dirty="0"/>
              <a:t>Sieh </a:t>
            </a:r>
            <a:r>
              <a:rPr lang="en-US" sz="2200" dirty="0" err="1"/>
              <a:t>als</a:t>
            </a:r>
            <a:r>
              <a:rPr lang="en-US" sz="2200" dirty="0"/>
              <a:t> </a:t>
            </a:r>
            <a:r>
              <a:rPr lang="en-US" sz="2200" dirty="0" err="1"/>
              <a:t>Erstes</a:t>
            </a:r>
            <a:r>
              <a:rPr lang="en-US" sz="2200" dirty="0"/>
              <a:t> </a:t>
            </a:r>
            <a:r>
              <a:rPr lang="en-US" sz="2200" dirty="0" err="1"/>
              <a:t>deinen</a:t>
            </a:r>
            <a:r>
              <a:rPr lang="en-US" sz="2200" dirty="0"/>
              <a:t> </a:t>
            </a:r>
            <a:r>
              <a:rPr lang="en-US" sz="2200" b="1" dirty="0" err="1"/>
              <a:t>Terminkalender</a:t>
            </a:r>
            <a:r>
              <a:rPr lang="en-US" sz="2200" dirty="0"/>
              <a:t> </a:t>
            </a:r>
            <a:r>
              <a:rPr lang="en-US" sz="2200" dirty="0" err="1"/>
              <a:t>durch</a:t>
            </a:r>
            <a:endParaRPr lang="en-US" sz="2200" dirty="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200" dirty="0" err="1"/>
              <a:t>Führe</a:t>
            </a:r>
            <a:r>
              <a:rPr lang="en-US" sz="2200" dirty="0"/>
              <a:t> </a:t>
            </a:r>
            <a:r>
              <a:rPr lang="en-US" sz="2200" dirty="0" err="1"/>
              <a:t>eine</a:t>
            </a:r>
            <a:r>
              <a:rPr lang="en-US" sz="2200" dirty="0"/>
              <a:t> </a:t>
            </a:r>
            <a:r>
              <a:rPr lang="en-US" sz="2200" b="1" dirty="0" err="1"/>
              <a:t>Dringlichkeitsprüfung</a:t>
            </a:r>
            <a:r>
              <a:rPr lang="en-US" sz="2200" dirty="0"/>
              <a:t> </a:t>
            </a:r>
            <a:r>
              <a:rPr lang="en-US" sz="2200" dirty="0" err="1"/>
              <a:t>durch</a:t>
            </a:r>
            <a:r>
              <a:rPr lang="en-US" sz="2200" dirty="0"/>
              <a:t> (max 5-10min)</a:t>
            </a:r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200" dirty="0" err="1"/>
              <a:t>Überprüfe</a:t>
            </a:r>
            <a:r>
              <a:rPr lang="en-US" sz="2200" dirty="0"/>
              <a:t> </a:t>
            </a:r>
            <a:r>
              <a:rPr lang="en-US" sz="2200" b="1" dirty="0" err="1"/>
              <a:t>deine</a:t>
            </a:r>
            <a:r>
              <a:rPr lang="en-US" sz="2200" b="1" dirty="0"/>
              <a:t> Listen </a:t>
            </a:r>
            <a:r>
              <a:rPr lang="en-US" sz="2200" dirty="0"/>
              <a:t>-&gt; </a:t>
            </a:r>
            <a:r>
              <a:rPr lang="en-US" sz="2200" dirty="0" err="1"/>
              <a:t>nächste</a:t>
            </a:r>
            <a:r>
              <a:rPr lang="en-US" sz="2200" dirty="0"/>
              <a:t> </a:t>
            </a:r>
            <a:r>
              <a:rPr lang="en-US" sz="2200" dirty="0" err="1"/>
              <a:t>Schritte</a:t>
            </a:r>
            <a:r>
              <a:rPr lang="en-US" sz="2200" dirty="0"/>
              <a:t> des </a:t>
            </a:r>
            <a:r>
              <a:rPr lang="en-US" sz="2200" dirty="0" err="1"/>
              <a:t>heutigen</a:t>
            </a:r>
            <a:r>
              <a:rPr lang="en-US" sz="2200" dirty="0"/>
              <a:t> Tages </a:t>
            </a:r>
            <a:r>
              <a:rPr lang="en-US" sz="2200" dirty="0" err="1"/>
              <a:t>erstellen</a:t>
            </a:r>
            <a:endParaRPr lang="en-US" sz="2200" dirty="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200" dirty="0"/>
              <a:t>Plane </a:t>
            </a:r>
            <a:r>
              <a:rPr lang="en-US" sz="2200" b="1" dirty="0"/>
              <a:t>Zeit </a:t>
            </a:r>
            <a:r>
              <a:rPr lang="en-US" sz="2200" b="1" dirty="0" err="1"/>
              <a:t>zum</a:t>
            </a:r>
            <a:r>
              <a:rPr lang="en-US" sz="2200" b="1" dirty="0"/>
              <a:t> </a:t>
            </a:r>
            <a:r>
              <a:rPr lang="en-US" sz="2200" b="1" dirty="0" err="1"/>
              <a:t>Verarbeiten</a:t>
            </a:r>
            <a:r>
              <a:rPr lang="en-US" sz="2200" b="1" dirty="0"/>
              <a:t> </a:t>
            </a:r>
            <a:r>
              <a:rPr lang="en-US" sz="2200" dirty="0" err="1"/>
              <a:t>ein</a:t>
            </a:r>
            <a:endParaRPr lang="en-US" sz="2200" dirty="0"/>
          </a:p>
          <a:p>
            <a:pPr lvl="2">
              <a:spcBef>
                <a:spcPts val="600"/>
              </a:spcBef>
            </a:pPr>
            <a:r>
              <a:rPr lang="en-US" sz="1800" dirty="0" err="1"/>
              <a:t>Bewusst</a:t>
            </a:r>
            <a:r>
              <a:rPr lang="en-US" sz="1800" dirty="0"/>
              <a:t> </a:t>
            </a:r>
            <a:r>
              <a:rPr lang="en-US" sz="1800" dirty="0" err="1"/>
              <a:t>blockieren</a:t>
            </a:r>
            <a:endParaRPr lang="en-US" sz="1800" dirty="0"/>
          </a:p>
          <a:p>
            <a:pPr lvl="2">
              <a:spcBef>
                <a:spcPts val="600"/>
              </a:spcBef>
            </a:pPr>
            <a:r>
              <a:rPr lang="en-US" sz="1800" dirty="0" err="1"/>
              <a:t>Eingang</a:t>
            </a:r>
            <a:r>
              <a:rPr lang="en-US" sz="1800" dirty="0"/>
              <a:t> </a:t>
            </a:r>
            <a:r>
              <a:rPr lang="en-US" sz="1800" dirty="0" err="1"/>
              <a:t>täglich</a:t>
            </a:r>
            <a:r>
              <a:rPr lang="en-US" sz="1800" dirty="0"/>
              <a:t> </a:t>
            </a:r>
            <a:r>
              <a:rPr lang="en-US" sz="1800" dirty="0" err="1"/>
              <a:t>leeren</a:t>
            </a:r>
            <a:r>
              <a:rPr lang="en-US" sz="1800" dirty="0"/>
              <a:t>!</a:t>
            </a:r>
            <a:endParaRPr lang="en-US" sz="2200" dirty="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200" dirty="0" err="1"/>
              <a:t>Identifiziere</a:t>
            </a:r>
            <a:r>
              <a:rPr lang="en-US" sz="2200" dirty="0"/>
              <a:t> und </a:t>
            </a:r>
            <a:r>
              <a:rPr lang="en-US" sz="2200" dirty="0" err="1"/>
              <a:t>beachte</a:t>
            </a:r>
            <a:r>
              <a:rPr lang="en-US" sz="2200" dirty="0"/>
              <a:t> die </a:t>
            </a:r>
            <a:r>
              <a:rPr lang="en-US" sz="2200" dirty="0" err="1"/>
              <a:t>Eingrenzungskriterien</a:t>
            </a:r>
            <a:endParaRPr lang="en-US" sz="2200" dirty="0"/>
          </a:p>
        </p:txBody>
      </p:sp>
      <p:pic>
        <p:nvPicPr>
          <p:cNvPr id="2" name="Grafik 1" descr="Denkendes Huhn">
            <a:extLst>
              <a:ext uri="{FF2B5EF4-FFF2-40B4-BE49-F238E27FC236}">
                <a16:creationId xmlns:a16="http://schemas.microsoft.com/office/drawing/2014/main" id="{6D0D221E-3E08-36FC-3F83-1AD6ED50C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79" y="1968685"/>
            <a:ext cx="3995918" cy="399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58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70741F-F8E7-47E3-07A7-78CD97ED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FFFFFF"/>
                </a:solidFill>
              </a:rPr>
              <a:t>Wochenüberblick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6A8D51F-8DC3-C7BD-2843-87E190D7C2CA}"/>
              </a:ext>
            </a:extLst>
          </p:cNvPr>
          <p:cNvSpPr txBox="1"/>
          <p:nvPr/>
        </p:nvSpPr>
        <p:spPr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</a:rPr>
              <a:t>4. Durchsicht</a:t>
            </a:r>
          </a:p>
        </p:txBody>
      </p:sp>
      <p:sp>
        <p:nvSpPr>
          <p:cNvPr id="8" name="Inhaltsplatzhalter 5">
            <a:extLst>
              <a:ext uri="{FF2B5EF4-FFF2-40B4-BE49-F238E27FC236}">
                <a16:creationId xmlns:a16="http://schemas.microsoft.com/office/drawing/2014/main" id="{575B5465-E4ED-F80B-9154-1B0213818983}"/>
              </a:ext>
            </a:extLst>
          </p:cNvPr>
          <p:cNvSpPr txBox="1">
            <a:spLocks/>
          </p:cNvSpPr>
          <p:nvPr/>
        </p:nvSpPr>
        <p:spPr>
          <a:xfrm>
            <a:off x="1216404" y="2046810"/>
            <a:ext cx="10109511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200" dirty="0" err="1"/>
              <a:t>Trage</a:t>
            </a:r>
            <a:r>
              <a:rPr lang="en-US" sz="2200" dirty="0"/>
              <a:t> </a:t>
            </a:r>
            <a:r>
              <a:rPr lang="en-US" sz="2200" dirty="0" err="1"/>
              <a:t>einen</a:t>
            </a:r>
            <a:r>
              <a:rPr lang="en-US" sz="2200" dirty="0"/>
              <a:t> </a:t>
            </a:r>
            <a:r>
              <a:rPr lang="en-US" sz="2200" dirty="0" err="1"/>
              <a:t>festen</a:t>
            </a:r>
            <a:r>
              <a:rPr lang="en-US" sz="2200" dirty="0"/>
              <a:t> </a:t>
            </a:r>
            <a:r>
              <a:rPr lang="en-US" sz="2200" dirty="0" err="1"/>
              <a:t>Termin</a:t>
            </a:r>
            <a:r>
              <a:rPr lang="en-US" sz="2200" dirty="0"/>
              <a:t> in </a:t>
            </a:r>
            <a:r>
              <a:rPr lang="en-US" sz="2200" dirty="0" err="1"/>
              <a:t>deinen</a:t>
            </a:r>
            <a:r>
              <a:rPr lang="en-US" sz="2200" dirty="0"/>
              <a:t> </a:t>
            </a:r>
            <a:r>
              <a:rPr lang="en-US" sz="2200" dirty="0" err="1"/>
              <a:t>Kalender</a:t>
            </a:r>
            <a:r>
              <a:rPr lang="en-US" sz="2200" dirty="0"/>
              <a:t> </a:t>
            </a:r>
            <a:r>
              <a:rPr lang="en-US" sz="2200" dirty="0" err="1"/>
              <a:t>ein</a:t>
            </a:r>
            <a:endParaRPr lang="en-US" sz="2200" dirty="0"/>
          </a:p>
          <a:p>
            <a:pPr>
              <a:spcBef>
                <a:spcPts val="600"/>
              </a:spcBef>
            </a:pPr>
            <a:r>
              <a:rPr lang="en-US" sz="2200" dirty="0"/>
              <a:t>Die </a:t>
            </a:r>
            <a:r>
              <a:rPr lang="en-US" sz="2200" dirty="0" err="1"/>
              <a:t>ersten</a:t>
            </a:r>
            <a:r>
              <a:rPr lang="en-US" sz="2200" dirty="0"/>
              <a:t> Male </a:t>
            </a:r>
            <a:r>
              <a:rPr lang="en-US" sz="2200" dirty="0" err="1"/>
              <a:t>nicht</a:t>
            </a:r>
            <a:r>
              <a:rPr lang="en-US" sz="2200" dirty="0"/>
              <a:t> </a:t>
            </a:r>
            <a:r>
              <a:rPr lang="en-US" sz="2200" dirty="0" err="1"/>
              <a:t>alles</a:t>
            </a:r>
            <a:r>
              <a:rPr lang="en-US" sz="2200" dirty="0"/>
              <a:t> </a:t>
            </a:r>
            <a:r>
              <a:rPr lang="en-US" sz="2200" dirty="0" err="1"/>
              <a:t>machen</a:t>
            </a:r>
            <a:r>
              <a:rPr lang="en-US" sz="2200" dirty="0"/>
              <a:t>, </a:t>
            </a:r>
            <a:r>
              <a:rPr lang="en-US" sz="2200" dirty="0" err="1"/>
              <a:t>eher</a:t>
            </a:r>
            <a:r>
              <a:rPr lang="en-US" sz="2200" dirty="0"/>
              <a:t> 30 min und </a:t>
            </a:r>
            <a:r>
              <a:rPr lang="en-US" sz="2200" dirty="0" err="1"/>
              <a:t>dafür</a:t>
            </a:r>
            <a:r>
              <a:rPr lang="en-US" sz="2200" dirty="0"/>
              <a:t> </a:t>
            </a:r>
            <a:r>
              <a:rPr lang="en-US" sz="2200" dirty="0" err="1"/>
              <a:t>volle</a:t>
            </a:r>
            <a:r>
              <a:rPr lang="en-US" sz="2200" dirty="0"/>
              <a:t> </a:t>
            </a:r>
            <a:r>
              <a:rPr lang="en-US" sz="2200" dirty="0" err="1"/>
              <a:t>Konzentration</a:t>
            </a:r>
            <a:r>
              <a:rPr lang="en-US" sz="2200" dirty="0"/>
              <a:t>.</a:t>
            </a:r>
          </a:p>
          <a:p>
            <a:pPr>
              <a:spcBef>
                <a:spcPts val="600"/>
              </a:spcBef>
            </a:pPr>
            <a:r>
              <a:rPr lang="en-US" sz="2200" dirty="0"/>
              <a:t>Privat und Arbeit </a:t>
            </a:r>
            <a:r>
              <a:rPr lang="en-US" sz="2200" dirty="0" err="1"/>
              <a:t>nicht</a:t>
            </a:r>
            <a:r>
              <a:rPr lang="en-US" sz="2200" dirty="0"/>
              <a:t> </a:t>
            </a:r>
            <a:r>
              <a:rPr lang="en-US" sz="2200" dirty="0" err="1"/>
              <a:t>getrennt</a:t>
            </a:r>
            <a:r>
              <a:rPr lang="en-US" sz="2200" dirty="0"/>
              <a:t> </a:t>
            </a:r>
            <a:r>
              <a:rPr lang="en-US" sz="2200" dirty="0" err="1"/>
              <a:t>durchführen</a:t>
            </a:r>
            <a:endParaRPr lang="en-US" sz="2200" dirty="0"/>
          </a:p>
        </p:txBody>
      </p:sp>
      <p:pic>
        <p:nvPicPr>
          <p:cNvPr id="11" name="Grafik 10" descr="Ein Bild, das Clipart, Cartoon, Darstellung, Kunst enthält.&#10;&#10;Automatisch generierte Beschreibung">
            <a:extLst>
              <a:ext uri="{FF2B5EF4-FFF2-40B4-BE49-F238E27FC236}">
                <a16:creationId xmlns:a16="http://schemas.microsoft.com/office/drawing/2014/main" id="{614FB68F-405C-CBA8-29E0-F6618448E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215" y="3429000"/>
            <a:ext cx="30099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29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70741F-F8E7-47E3-07A7-78CD97ED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 fontScale="90000"/>
          </a:bodyPr>
          <a:lstStyle/>
          <a:p>
            <a:r>
              <a:rPr lang="de-DE" sz="4000" dirty="0">
                <a:solidFill>
                  <a:srgbClr val="FFFFFF"/>
                </a:solidFill>
              </a:rPr>
              <a:t>Identifiziere und beachte </a:t>
            </a:r>
            <a:br>
              <a:rPr lang="de-DE" sz="4000" dirty="0">
                <a:solidFill>
                  <a:srgbClr val="FFFFFF"/>
                </a:solidFill>
              </a:rPr>
            </a:br>
            <a:r>
              <a:rPr lang="de-DE" sz="4000" dirty="0">
                <a:solidFill>
                  <a:srgbClr val="FFFFFF"/>
                </a:solidFill>
              </a:rPr>
              <a:t>die Eingrenzungskriterien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6A8D51F-8DC3-C7BD-2843-87E190D7C2CA}"/>
              </a:ext>
            </a:extLst>
          </p:cNvPr>
          <p:cNvSpPr txBox="1"/>
          <p:nvPr/>
        </p:nvSpPr>
        <p:spPr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</a:rPr>
              <a:t>4. Durchsicht</a:t>
            </a:r>
          </a:p>
        </p:txBody>
      </p:sp>
      <p:sp>
        <p:nvSpPr>
          <p:cNvPr id="8" name="Inhaltsplatzhalter 5">
            <a:extLst>
              <a:ext uri="{FF2B5EF4-FFF2-40B4-BE49-F238E27FC236}">
                <a16:creationId xmlns:a16="http://schemas.microsoft.com/office/drawing/2014/main" id="{575B5465-E4ED-F80B-9154-1B0213818983}"/>
              </a:ext>
            </a:extLst>
          </p:cNvPr>
          <p:cNvSpPr txBox="1">
            <a:spLocks/>
          </p:cNvSpPr>
          <p:nvPr/>
        </p:nvSpPr>
        <p:spPr>
          <a:xfrm>
            <a:off x="1216404" y="2046810"/>
            <a:ext cx="10109511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AutoNum type="arabicPeriod"/>
            </a:pPr>
            <a:r>
              <a:rPr lang="en-US" sz="2200" b="1" dirty="0" err="1"/>
              <a:t>Kontext</a:t>
            </a:r>
            <a:r>
              <a:rPr lang="en-US" sz="2200" dirty="0"/>
              <a:t> – Wo bin ich … </a:t>
            </a:r>
            <a:r>
              <a:rPr lang="en-US" sz="2200" dirty="0" err="1"/>
              <a:t>genau</a:t>
            </a:r>
            <a:r>
              <a:rPr lang="en-US" sz="2200" dirty="0"/>
              <a:t> </a:t>
            </a:r>
            <a:r>
              <a:rPr lang="en-US" sz="2200" dirty="0" err="1"/>
              <a:t>jetzt</a:t>
            </a:r>
            <a:r>
              <a:rPr lang="en-US" sz="2200" dirty="0"/>
              <a:t>? </a:t>
            </a:r>
            <a:r>
              <a:rPr lang="en-US" sz="2200" dirty="0" err="1"/>
              <a:t>Welche</a:t>
            </a:r>
            <a:r>
              <a:rPr lang="en-US" sz="2200" dirty="0"/>
              <a:t> </a:t>
            </a:r>
            <a:r>
              <a:rPr lang="en-US" sz="2200" dirty="0" err="1"/>
              <a:t>Restriktionen</a:t>
            </a:r>
            <a:r>
              <a:rPr lang="en-US" sz="2200" dirty="0"/>
              <a:t> </a:t>
            </a:r>
            <a:r>
              <a:rPr lang="en-US" sz="2200" dirty="0" err="1"/>
              <a:t>oder</a:t>
            </a:r>
            <a:r>
              <a:rPr lang="en-US" sz="2200" dirty="0"/>
              <a:t> </a:t>
            </a:r>
            <a:r>
              <a:rPr lang="en-US" sz="2200" dirty="0" err="1"/>
              <a:t>Einschränkungen</a:t>
            </a:r>
            <a:r>
              <a:rPr lang="en-US" sz="2200" dirty="0"/>
              <a:t> </a:t>
            </a:r>
            <a:r>
              <a:rPr lang="en-US" sz="2200" dirty="0" err="1"/>
              <a:t>sind</a:t>
            </a:r>
            <a:r>
              <a:rPr lang="en-US" sz="2200" dirty="0"/>
              <a:t> </a:t>
            </a:r>
            <a:r>
              <a:rPr lang="en-US" sz="2200" dirty="0" err="1"/>
              <a:t>damit</a:t>
            </a:r>
            <a:r>
              <a:rPr lang="en-US" sz="2200" dirty="0"/>
              <a:t> </a:t>
            </a:r>
            <a:r>
              <a:rPr lang="en-US" sz="2200" dirty="0" err="1"/>
              <a:t>verbunden</a:t>
            </a:r>
            <a:r>
              <a:rPr lang="en-US" sz="2200" dirty="0"/>
              <a:t>?</a:t>
            </a:r>
          </a:p>
          <a:p>
            <a:pPr marL="457200" indent="-457200">
              <a:spcBef>
                <a:spcPts val="600"/>
              </a:spcBef>
              <a:buAutoNum type="arabicPeriod"/>
            </a:pPr>
            <a:r>
              <a:rPr lang="en-US" sz="2200" b="1" dirty="0" err="1"/>
              <a:t>Verfügbare</a:t>
            </a:r>
            <a:r>
              <a:rPr lang="en-US" sz="2200" b="1" dirty="0"/>
              <a:t> Zeit </a:t>
            </a:r>
            <a:r>
              <a:rPr lang="en-US" sz="2200" dirty="0"/>
              <a:t>– Wie </a:t>
            </a:r>
            <a:r>
              <a:rPr lang="en-US" sz="2200" dirty="0" err="1"/>
              <a:t>viel</a:t>
            </a:r>
            <a:r>
              <a:rPr lang="en-US" sz="2200" dirty="0"/>
              <a:t> Zeit </a:t>
            </a:r>
            <a:r>
              <a:rPr lang="en-US" sz="2200" dirty="0" err="1"/>
              <a:t>habe</a:t>
            </a:r>
            <a:r>
              <a:rPr lang="en-US" sz="2200" dirty="0"/>
              <a:t> ich </a:t>
            </a:r>
            <a:r>
              <a:rPr lang="en-US" sz="2200" dirty="0" err="1"/>
              <a:t>zur</a:t>
            </a:r>
            <a:r>
              <a:rPr lang="en-US" sz="2200" dirty="0"/>
              <a:t> </a:t>
            </a:r>
            <a:r>
              <a:rPr lang="en-US" sz="2200" dirty="0" err="1"/>
              <a:t>Verfügung</a:t>
            </a:r>
            <a:r>
              <a:rPr lang="en-US" sz="2200" dirty="0"/>
              <a:t> … </a:t>
            </a:r>
            <a:r>
              <a:rPr lang="en-US" sz="2200" dirty="0" err="1"/>
              <a:t>genau</a:t>
            </a:r>
            <a:r>
              <a:rPr lang="en-US" sz="2200" dirty="0"/>
              <a:t> </a:t>
            </a:r>
            <a:r>
              <a:rPr lang="en-US" sz="2200" dirty="0" err="1"/>
              <a:t>jetzt</a:t>
            </a:r>
            <a:r>
              <a:rPr lang="en-US" sz="2200" dirty="0"/>
              <a:t>?</a:t>
            </a:r>
          </a:p>
          <a:p>
            <a:pPr marL="457200" indent="-457200">
              <a:spcBef>
                <a:spcPts val="600"/>
              </a:spcBef>
              <a:buAutoNum type="arabicPeriod"/>
            </a:pPr>
            <a:r>
              <a:rPr lang="en-US" sz="2200" b="1" dirty="0" err="1"/>
              <a:t>Verfügbare</a:t>
            </a:r>
            <a:r>
              <a:rPr lang="en-US" sz="2200" b="1" dirty="0"/>
              <a:t> </a:t>
            </a:r>
            <a:r>
              <a:rPr lang="en-US" sz="2200" b="1" dirty="0" err="1"/>
              <a:t>Energie</a:t>
            </a:r>
            <a:r>
              <a:rPr lang="en-US" sz="2200" b="1" dirty="0"/>
              <a:t> </a:t>
            </a:r>
            <a:r>
              <a:rPr lang="en-US" sz="2200" dirty="0"/>
              <a:t>– Wie </a:t>
            </a:r>
            <a:r>
              <a:rPr lang="en-US" sz="2200" dirty="0" err="1"/>
              <a:t>steht</a:t>
            </a:r>
            <a:r>
              <a:rPr lang="en-US" sz="2200" dirty="0"/>
              <a:t> es um </a:t>
            </a:r>
            <a:r>
              <a:rPr lang="en-US" sz="2200" dirty="0" err="1"/>
              <a:t>mein</a:t>
            </a:r>
            <a:r>
              <a:rPr lang="en-US" sz="2200" dirty="0"/>
              <a:t> </a:t>
            </a:r>
            <a:r>
              <a:rPr lang="en-US" sz="2200" dirty="0" err="1"/>
              <a:t>Energieniveau</a:t>
            </a:r>
            <a:r>
              <a:rPr lang="en-US" sz="2200" dirty="0"/>
              <a:t> … </a:t>
            </a:r>
            <a:r>
              <a:rPr lang="en-US" sz="2200" dirty="0" err="1"/>
              <a:t>genau</a:t>
            </a:r>
            <a:r>
              <a:rPr lang="en-US" sz="2200" dirty="0"/>
              <a:t> </a:t>
            </a:r>
            <a:r>
              <a:rPr lang="en-US" sz="2200" dirty="0" err="1"/>
              <a:t>jetzt</a:t>
            </a:r>
            <a:r>
              <a:rPr lang="en-US" sz="2200" dirty="0"/>
              <a:t>? Und </a:t>
            </a:r>
            <a:r>
              <a:rPr lang="en-US" sz="2200" dirty="0" err="1"/>
              <a:t>wofür</a:t>
            </a:r>
            <a:r>
              <a:rPr lang="en-US" sz="2200" dirty="0"/>
              <a:t> </a:t>
            </a:r>
            <a:r>
              <a:rPr lang="en-US" sz="2200" dirty="0" err="1"/>
              <a:t>reicht</a:t>
            </a:r>
            <a:r>
              <a:rPr lang="en-US" sz="2200" dirty="0"/>
              <a:t> </a:t>
            </a:r>
            <a:r>
              <a:rPr lang="en-US" sz="2200" dirty="0" err="1"/>
              <a:t>meine</a:t>
            </a:r>
            <a:r>
              <a:rPr lang="en-US" sz="2200" dirty="0"/>
              <a:t> </a:t>
            </a:r>
            <a:r>
              <a:rPr lang="en-US" sz="2200" dirty="0" err="1"/>
              <a:t>Energie</a:t>
            </a:r>
            <a:r>
              <a:rPr lang="en-US" sz="2200" dirty="0"/>
              <a:t> in </a:t>
            </a:r>
            <a:r>
              <a:rPr lang="en-US" sz="2200" dirty="0" err="1"/>
              <a:t>diesem</a:t>
            </a:r>
            <a:r>
              <a:rPr lang="en-US" sz="2200" dirty="0"/>
              <a:t> </a:t>
            </a:r>
            <a:r>
              <a:rPr lang="en-US" sz="2200" dirty="0" err="1"/>
              <a:t>Augenblick</a:t>
            </a:r>
            <a:r>
              <a:rPr lang="en-US" sz="2200" dirty="0"/>
              <a:t>?</a:t>
            </a:r>
          </a:p>
          <a:p>
            <a:pPr marL="457200" indent="-457200">
              <a:spcBef>
                <a:spcPts val="600"/>
              </a:spcBef>
              <a:buAutoNum type="arabicPeriod"/>
            </a:pPr>
            <a:r>
              <a:rPr lang="en-US" sz="2200" b="1" dirty="0" err="1"/>
              <a:t>Priorität</a:t>
            </a:r>
            <a:r>
              <a:rPr lang="en-US" sz="2200" b="1" dirty="0"/>
              <a:t> </a:t>
            </a:r>
            <a:r>
              <a:rPr lang="en-US" sz="2200" dirty="0"/>
              <a:t>– Was </a:t>
            </a:r>
            <a:r>
              <a:rPr lang="en-US" sz="2200" dirty="0" err="1"/>
              <a:t>ist</a:t>
            </a:r>
            <a:r>
              <a:rPr lang="en-US" sz="2200" dirty="0"/>
              <a:t> das </a:t>
            </a:r>
            <a:r>
              <a:rPr lang="en-US" sz="2200" dirty="0" err="1"/>
              <a:t>Wichtigste</a:t>
            </a:r>
            <a:r>
              <a:rPr lang="en-US" sz="2200" dirty="0"/>
              <a:t>, was ich </a:t>
            </a:r>
            <a:r>
              <a:rPr lang="en-US" sz="2200" dirty="0" err="1"/>
              <a:t>genau</a:t>
            </a:r>
            <a:r>
              <a:rPr lang="en-US" sz="2200" dirty="0"/>
              <a:t> </a:t>
            </a:r>
            <a:r>
              <a:rPr lang="en-US" sz="2200" dirty="0" err="1"/>
              <a:t>jetzt</a:t>
            </a:r>
            <a:r>
              <a:rPr lang="en-US" sz="2200" dirty="0"/>
              <a:t> </a:t>
            </a:r>
            <a:r>
              <a:rPr lang="en-US" sz="2200" dirty="0" err="1"/>
              <a:t>mit</a:t>
            </a:r>
            <a:r>
              <a:rPr lang="en-US" sz="2200" dirty="0"/>
              <a:t> der </a:t>
            </a:r>
            <a:r>
              <a:rPr lang="en-US" sz="2200" dirty="0" err="1"/>
              <a:t>verfügbaren</a:t>
            </a:r>
            <a:r>
              <a:rPr lang="en-US" sz="2200" dirty="0"/>
              <a:t> Zeit und </a:t>
            </a:r>
            <a:r>
              <a:rPr lang="en-US" sz="2200" dirty="0" err="1"/>
              <a:t>Energie</a:t>
            </a:r>
            <a:r>
              <a:rPr lang="en-US" sz="2200" dirty="0"/>
              <a:t> </a:t>
            </a:r>
            <a:r>
              <a:rPr lang="en-US" sz="2200" dirty="0" err="1"/>
              <a:t>erledigen</a:t>
            </a:r>
            <a:r>
              <a:rPr lang="en-US" sz="2200" dirty="0"/>
              <a:t> </a:t>
            </a:r>
            <a:r>
              <a:rPr lang="en-US" sz="2200" dirty="0" err="1"/>
              <a:t>kann</a:t>
            </a:r>
            <a:r>
              <a:rPr lang="en-US" sz="2200" dirty="0"/>
              <a:t>?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800" dirty="0"/>
              <a:t>Merke: </a:t>
            </a:r>
            <a:r>
              <a:rPr lang="en-US" sz="1800" i="1" dirty="0"/>
              <a:t>Du </a:t>
            </a:r>
            <a:r>
              <a:rPr lang="en-US" sz="1800" i="1" dirty="0" err="1"/>
              <a:t>setzt</a:t>
            </a:r>
            <a:r>
              <a:rPr lang="en-US" sz="1800" i="1" dirty="0"/>
              <a:t> </a:t>
            </a:r>
            <a:r>
              <a:rPr lang="en-US" sz="1800" i="1" dirty="0" err="1"/>
              <a:t>keine</a:t>
            </a:r>
            <a:r>
              <a:rPr lang="en-US" sz="1800" i="1" dirty="0"/>
              <a:t> </a:t>
            </a:r>
            <a:r>
              <a:rPr lang="en-US" sz="1800" i="1" dirty="0" err="1"/>
              <a:t>Prioritäten</a:t>
            </a:r>
            <a:r>
              <a:rPr lang="en-US" sz="1800" i="1" dirty="0"/>
              <a:t>, du hast </a:t>
            </a:r>
            <a:r>
              <a:rPr lang="en-US" sz="1800" i="1" dirty="0" err="1"/>
              <a:t>welche</a:t>
            </a:r>
            <a:r>
              <a:rPr lang="en-US" sz="1800" i="1" dirty="0"/>
              <a:t>!</a:t>
            </a:r>
          </a:p>
        </p:txBody>
      </p:sp>
      <p:pic>
        <p:nvPicPr>
          <p:cNvPr id="2" name="Grafik 1" descr="Erstauntes Huhn">
            <a:extLst>
              <a:ext uri="{FF2B5EF4-FFF2-40B4-BE49-F238E27FC236}">
                <a16:creationId xmlns:a16="http://schemas.microsoft.com/office/drawing/2014/main" id="{8158AA8A-DD33-AB66-CF3A-5CA60741E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616" y="3952379"/>
            <a:ext cx="3036888" cy="303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326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70741F-F8E7-47E3-07A7-78CD97ED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FFFFFF"/>
                </a:solidFill>
              </a:rPr>
              <a:t>Erledigen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13F9E564-AA0F-1CD3-4F49-EEDCF6CA49D4}"/>
              </a:ext>
            </a:extLst>
          </p:cNvPr>
          <p:cNvSpPr txBox="1">
            <a:spLocks/>
          </p:cNvSpPr>
          <p:nvPr/>
        </p:nvSpPr>
        <p:spPr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dirty="0"/>
              <a:t>Sammeln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dirty="0"/>
              <a:t>Verarbeiten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dirty="0"/>
              <a:t>Organisieren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dirty="0"/>
              <a:t>Durchsehen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200" b="1" dirty="0"/>
              <a:t>Erledigen</a:t>
            </a:r>
          </a:p>
        </p:txBody>
      </p:sp>
      <p:sp>
        <p:nvSpPr>
          <p:cNvPr id="3" name="Inhaltsplatzhalter 5">
            <a:extLst>
              <a:ext uri="{FF2B5EF4-FFF2-40B4-BE49-F238E27FC236}">
                <a16:creationId xmlns:a16="http://schemas.microsoft.com/office/drawing/2014/main" id="{3961968D-7934-4BBF-26E5-C5B9B343AE84}"/>
              </a:ext>
            </a:extLst>
          </p:cNvPr>
          <p:cNvSpPr txBox="1">
            <a:spLocks/>
          </p:cNvSpPr>
          <p:nvPr/>
        </p:nvSpPr>
        <p:spPr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/>
              <a:t>Eingangskorb, Notizen, Postfach usw.</a:t>
            </a:r>
          </a:p>
          <a:p>
            <a:r>
              <a:rPr lang="de-DE" sz="2000" dirty="0"/>
              <a:t>„Was ist damit zu tun?“</a:t>
            </a:r>
          </a:p>
          <a:p>
            <a:r>
              <a:rPr lang="de-DE" sz="2000" dirty="0"/>
              <a:t>Sortierung:</a:t>
            </a:r>
          </a:p>
          <a:p>
            <a:pPr lvl="1"/>
            <a:r>
              <a:rPr lang="de-DE" sz="1400" dirty="0"/>
              <a:t>Aktueller Terminkalender</a:t>
            </a:r>
          </a:p>
          <a:p>
            <a:pPr lvl="1"/>
            <a:r>
              <a:rPr lang="de-DE" sz="1400" dirty="0"/>
              <a:t>Liste aller Projekte, nächster Schritte</a:t>
            </a:r>
          </a:p>
          <a:p>
            <a:pPr lvl="1"/>
            <a:r>
              <a:rPr lang="de-DE" sz="1400" dirty="0"/>
              <a:t>Liste der „Warten auf“</a:t>
            </a:r>
          </a:p>
          <a:p>
            <a:pPr lvl="1"/>
            <a:r>
              <a:rPr lang="de-DE" sz="1400" dirty="0"/>
              <a:t>Projektpläne und Referenzmaterialien</a:t>
            </a:r>
          </a:p>
          <a:p>
            <a:r>
              <a:rPr lang="de-DE" sz="2000" dirty="0"/>
              <a:t>Überblick über aktuellen Stand behalten</a:t>
            </a:r>
          </a:p>
          <a:p>
            <a:r>
              <a:rPr lang="de-DE" sz="2000" b="1" dirty="0"/>
              <a:t>Die eigentliche Arbeit erledigen</a:t>
            </a:r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E8FFBF3C-880B-A34A-213D-565A3689C921}"/>
              </a:ext>
            </a:extLst>
          </p:cNvPr>
          <p:cNvCxnSpPr/>
          <p:nvPr/>
        </p:nvCxnSpPr>
        <p:spPr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2ED1A36B-E388-15EB-4DC2-79AE0681B265}"/>
              </a:ext>
            </a:extLst>
          </p:cNvPr>
          <p:cNvCxnSpPr/>
          <p:nvPr/>
        </p:nvCxnSpPr>
        <p:spPr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E71049A3-CF28-A0E4-34CA-7A269AEF4A86}"/>
              </a:ext>
            </a:extLst>
          </p:cNvPr>
          <p:cNvCxnSpPr/>
          <p:nvPr/>
        </p:nvCxnSpPr>
        <p:spPr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>
            <a:extLst>
              <a:ext uri="{FF2B5EF4-FFF2-40B4-BE49-F238E27FC236}">
                <a16:creationId xmlns:a16="http://schemas.microsoft.com/office/drawing/2014/main" id="{C8439368-6FC9-F9A8-4F8C-648F85F97DA2}"/>
              </a:ext>
            </a:extLst>
          </p:cNvPr>
          <p:cNvCxnSpPr>
            <a:cxnSpLocks/>
          </p:cNvCxnSpPr>
          <p:nvPr/>
        </p:nvCxnSpPr>
        <p:spPr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>
            <a:extLst>
              <a:ext uri="{FF2B5EF4-FFF2-40B4-BE49-F238E27FC236}">
                <a16:creationId xmlns:a16="http://schemas.microsoft.com/office/drawing/2014/main" id="{A0D86A7E-E58B-FFFC-68F1-D44B82B21A6E}"/>
              </a:ext>
            </a:extLst>
          </p:cNvPr>
          <p:cNvCxnSpPr>
            <a:cxnSpLocks/>
          </p:cNvCxnSpPr>
          <p:nvPr/>
        </p:nvCxnSpPr>
        <p:spPr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Grafik 5" descr="Huhn, zu allem bereit">
            <a:extLst>
              <a:ext uri="{FF2B5EF4-FFF2-40B4-BE49-F238E27FC236}">
                <a16:creationId xmlns:a16="http://schemas.microsoft.com/office/drawing/2014/main" id="{4659D842-F600-743D-5391-E58C2A6D1F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083" y="3878429"/>
            <a:ext cx="3036888" cy="303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754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70741F-F8E7-47E3-07A7-78CD97ED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Checkliste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Erledigen</a:t>
            </a:r>
            <a:endParaRPr lang="de-DE" sz="4000" dirty="0">
              <a:solidFill>
                <a:srgbClr val="FFFFFF"/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6A8D51F-8DC3-C7BD-2843-87E190D7C2CA}"/>
              </a:ext>
            </a:extLst>
          </p:cNvPr>
          <p:cNvSpPr txBox="1"/>
          <p:nvPr/>
        </p:nvSpPr>
        <p:spPr>
          <a:xfrm>
            <a:off x="9471060" y="580539"/>
            <a:ext cx="1658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</a:rPr>
              <a:t>5. Erledigen</a:t>
            </a:r>
          </a:p>
        </p:txBody>
      </p:sp>
      <p:sp>
        <p:nvSpPr>
          <p:cNvPr id="8" name="Inhaltsplatzhalter 5">
            <a:extLst>
              <a:ext uri="{FF2B5EF4-FFF2-40B4-BE49-F238E27FC236}">
                <a16:creationId xmlns:a16="http://schemas.microsoft.com/office/drawing/2014/main" id="{575B5465-E4ED-F80B-9154-1B0213818983}"/>
              </a:ext>
            </a:extLst>
          </p:cNvPr>
          <p:cNvSpPr txBox="1">
            <a:spLocks/>
          </p:cNvSpPr>
          <p:nvPr/>
        </p:nvSpPr>
        <p:spPr>
          <a:xfrm>
            <a:off x="1216404" y="2046810"/>
            <a:ext cx="10109511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en-US" sz="2400" dirty="0" err="1"/>
              <a:t>Empfohlene</a:t>
            </a:r>
            <a:r>
              <a:rPr lang="en-US" sz="2400" dirty="0"/>
              <a:t> </a:t>
            </a:r>
            <a:r>
              <a:rPr lang="en-US" sz="2400" dirty="0" err="1"/>
              <a:t>Aktivitäten</a:t>
            </a:r>
            <a:r>
              <a:rPr lang="en-US" sz="2400" dirty="0"/>
              <a:t> </a:t>
            </a:r>
            <a:r>
              <a:rPr lang="en-US" sz="2400" dirty="0" err="1"/>
              <a:t>zur</a:t>
            </a:r>
            <a:r>
              <a:rPr lang="en-US" sz="2400" dirty="0"/>
              <a:t> </a:t>
            </a:r>
            <a:r>
              <a:rPr lang="en-US" sz="2400" dirty="0" err="1"/>
              <a:t>Entscheidung</a:t>
            </a:r>
            <a:r>
              <a:rPr lang="en-US" sz="2400" dirty="0"/>
              <a:t>, an was du </a:t>
            </a:r>
            <a:r>
              <a:rPr lang="en-US" sz="2400" dirty="0" err="1"/>
              <a:t>arbeitest</a:t>
            </a:r>
            <a:r>
              <a:rPr lang="en-US" sz="2400" dirty="0"/>
              <a:t>:</a:t>
            </a:r>
          </a:p>
          <a:p>
            <a:pPr>
              <a:spcBef>
                <a:spcPts val="600"/>
              </a:spcBef>
            </a:pPr>
            <a:r>
              <a:rPr lang="en-US" sz="2000" b="1" dirty="0" err="1"/>
              <a:t>Jeden</a:t>
            </a:r>
            <a:r>
              <a:rPr lang="en-US" sz="2000" b="1" dirty="0"/>
              <a:t> </a:t>
            </a:r>
            <a:r>
              <a:rPr lang="en-US" sz="2000" dirty="0"/>
              <a:t>Morgen </a:t>
            </a:r>
            <a:r>
              <a:rPr lang="en-US" sz="2000" dirty="0" err="1"/>
              <a:t>oder</a:t>
            </a:r>
            <a:r>
              <a:rPr lang="en-US" sz="2000" dirty="0"/>
              <a:t> </a:t>
            </a:r>
            <a:r>
              <a:rPr lang="en-US" sz="2000" dirty="0" err="1"/>
              <a:t>Vorabend</a:t>
            </a:r>
            <a:r>
              <a:rPr lang="en-US" sz="2000" dirty="0"/>
              <a:t> </a:t>
            </a:r>
            <a:r>
              <a:rPr lang="en-US" sz="2000" dirty="0" err="1"/>
              <a:t>werde</a:t>
            </a:r>
            <a:r>
              <a:rPr lang="en-US" sz="2000" dirty="0"/>
              <a:t> ich </a:t>
            </a:r>
            <a:r>
              <a:rPr lang="en-US" sz="2000" dirty="0" err="1"/>
              <a:t>eine</a:t>
            </a:r>
            <a:r>
              <a:rPr lang="en-US" sz="2000" dirty="0"/>
              <a:t> </a:t>
            </a:r>
            <a:r>
              <a:rPr lang="en-US" sz="2000" dirty="0" err="1"/>
              <a:t>tägliche</a:t>
            </a:r>
            <a:r>
              <a:rPr lang="en-US" sz="2000" dirty="0"/>
              <a:t> </a:t>
            </a:r>
            <a:r>
              <a:rPr lang="en-US" sz="2000" dirty="0" err="1"/>
              <a:t>Durchsicht</a:t>
            </a:r>
            <a:r>
              <a:rPr lang="en-US" sz="2000" dirty="0"/>
              <a:t> </a:t>
            </a:r>
            <a:r>
              <a:rPr lang="en-US" sz="2000" dirty="0" err="1"/>
              <a:t>vornehmen</a:t>
            </a:r>
            <a:r>
              <a:rPr lang="en-US" sz="2000" dirty="0"/>
              <a:t>, </a:t>
            </a:r>
            <a:r>
              <a:rPr lang="en-US" sz="2000" dirty="0" err="1"/>
              <a:t>indem</a:t>
            </a:r>
            <a:r>
              <a:rPr lang="en-US" sz="2000" dirty="0"/>
              <a:t> ich </a:t>
            </a:r>
            <a:r>
              <a:rPr lang="en-US" sz="2000" dirty="0" err="1"/>
              <a:t>meinem</a:t>
            </a:r>
            <a:r>
              <a:rPr lang="en-US" sz="2000" dirty="0"/>
              <a:t> </a:t>
            </a:r>
            <a:r>
              <a:rPr lang="en-US" sz="2000" b="1" dirty="0" err="1"/>
              <a:t>Terminkalender</a:t>
            </a:r>
            <a:r>
              <a:rPr lang="en-US" sz="2000" dirty="0"/>
              <a:t> und </a:t>
            </a:r>
            <a:r>
              <a:rPr lang="en-US" sz="2000" dirty="0" err="1"/>
              <a:t>meine</a:t>
            </a:r>
            <a:r>
              <a:rPr lang="en-US" sz="2000" dirty="0"/>
              <a:t> </a:t>
            </a:r>
            <a:r>
              <a:rPr lang="en-US" sz="2000" b="1" dirty="0" err="1"/>
              <a:t>Nächste-Schritte-Liste</a:t>
            </a:r>
            <a:r>
              <a:rPr lang="en-US" sz="2000" dirty="0"/>
              <a:t>(n) </a:t>
            </a:r>
            <a:r>
              <a:rPr lang="en-US" sz="2000" dirty="0" err="1"/>
              <a:t>durchgehe</a:t>
            </a:r>
            <a:r>
              <a:rPr lang="en-US" sz="2000" dirty="0"/>
              <a:t>.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Für das </a:t>
            </a:r>
            <a:r>
              <a:rPr lang="en-US" sz="2000" b="1" dirty="0" err="1"/>
              <a:t>Verarbeiten</a:t>
            </a:r>
            <a:r>
              <a:rPr lang="en-US" sz="2000" dirty="0"/>
              <a:t> und das </a:t>
            </a:r>
            <a:r>
              <a:rPr lang="en-US" sz="2000" b="1" dirty="0" err="1"/>
              <a:t>Organisieren</a:t>
            </a:r>
            <a:r>
              <a:rPr lang="en-US" sz="2000" dirty="0"/>
              <a:t> </a:t>
            </a:r>
            <a:r>
              <a:rPr lang="en-US" sz="2000" dirty="0" err="1"/>
              <a:t>aller</a:t>
            </a:r>
            <a:r>
              <a:rPr lang="en-US" sz="2000" dirty="0"/>
              <a:t> neu </a:t>
            </a:r>
            <a:r>
              <a:rPr lang="en-US" sz="2000" dirty="0" err="1"/>
              <a:t>auftretenden</a:t>
            </a:r>
            <a:r>
              <a:rPr lang="en-US" sz="2000" dirty="0"/>
              <a:t> </a:t>
            </a:r>
            <a:r>
              <a:rPr lang="en-US" sz="2000" dirty="0" err="1"/>
              <a:t>Elemente</a:t>
            </a:r>
            <a:r>
              <a:rPr lang="en-US" sz="2000" dirty="0"/>
              <a:t> </a:t>
            </a:r>
            <a:r>
              <a:rPr lang="en-US" sz="2000" dirty="0" err="1"/>
              <a:t>werde</a:t>
            </a:r>
            <a:r>
              <a:rPr lang="en-US" sz="2000" dirty="0"/>
              <a:t> ich </a:t>
            </a:r>
            <a:r>
              <a:rPr lang="en-US" sz="2000" b="1" dirty="0"/>
              <a:t>Zeit </a:t>
            </a:r>
            <a:r>
              <a:rPr lang="en-US" sz="2000" b="1" dirty="0" err="1"/>
              <a:t>einplanen</a:t>
            </a:r>
            <a:r>
              <a:rPr lang="en-US" sz="2000" b="1" dirty="0"/>
              <a:t> </a:t>
            </a:r>
            <a:r>
              <a:rPr lang="en-US" sz="2000" dirty="0"/>
              <a:t>(</a:t>
            </a:r>
            <a:r>
              <a:rPr lang="en-US" sz="2000" dirty="0" err="1"/>
              <a:t>typischerweise</a:t>
            </a:r>
            <a:r>
              <a:rPr lang="en-US" sz="2000" dirty="0"/>
              <a:t> 60 bis 90 </a:t>
            </a:r>
            <a:r>
              <a:rPr lang="en-US" sz="2000" dirty="0" err="1"/>
              <a:t>Minuten</a:t>
            </a:r>
            <a:r>
              <a:rPr lang="en-US" sz="2000" dirty="0"/>
              <a:t> </a:t>
            </a:r>
            <a:r>
              <a:rPr lang="en-US" sz="2000" dirty="0" err="1"/>
              <a:t>täglich</a:t>
            </a:r>
            <a:r>
              <a:rPr lang="en-US" sz="2000" dirty="0"/>
              <a:t>).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Um mir die </a:t>
            </a:r>
            <a:r>
              <a:rPr lang="en-US" sz="2000" b="1" dirty="0" err="1"/>
              <a:t>Entscheidung</a:t>
            </a:r>
            <a:r>
              <a:rPr lang="en-US" sz="2000" b="1" dirty="0"/>
              <a:t> </a:t>
            </a:r>
            <a:r>
              <a:rPr lang="en-US" sz="2000" b="1" dirty="0" err="1"/>
              <a:t>zu</a:t>
            </a:r>
            <a:r>
              <a:rPr lang="en-US" sz="2000" b="1" dirty="0"/>
              <a:t> </a:t>
            </a:r>
            <a:r>
              <a:rPr lang="en-US" sz="2000" b="1" dirty="0" err="1"/>
              <a:t>erleichtern</a:t>
            </a:r>
            <a:r>
              <a:rPr lang="en-US" sz="2000" dirty="0"/>
              <a:t>, was </a:t>
            </a:r>
            <a:r>
              <a:rPr lang="en-US" sz="2000" dirty="0" err="1"/>
              <a:t>jetzt</a:t>
            </a:r>
            <a:r>
              <a:rPr lang="en-US" sz="2000" dirty="0"/>
              <a:t> </a:t>
            </a:r>
            <a:r>
              <a:rPr lang="en-US" sz="2000" dirty="0" err="1"/>
              <a:t>zu</a:t>
            </a:r>
            <a:r>
              <a:rPr lang="en-US" sz="2000" dirty="0"/>
              <a:t> tun </a:t>
            </a:r>
            <a:r>
              <a:rPr lang="en-US" sz="2000" dirty="0" err="1"/>
              <a:t>ist</a:t>
            </a:r>
            <a:r>
              <a:rPr lang="en-US" sz="2000" dirty="0"/>
              <a:t>, </a:t>
            </a:r>
            <a:r>
              <a:rPr lang="en-US" sz="2000" dirty="0" err="1"/>
              <a:t>werde</a:t>
            </a:r>
            <a:r>
              <a:rPr lang="en-US" sz="2000" dirty="0"/>
              <a:t> ich die </a:t>
            </a:r>
            <a:r>
              <a:rPr lang="en-US" sz="2000" dirty="0" err="1"/>
              <a:t>vier</a:t>
            </a:r>
            <a:r>
              <a:rPr lang="en-US" sz="2000" dirty="0"/>
              <a:t> </a:t>
            </a:r>
            <a:r>
              <a:rPr lang="en-US" sz="2000" dirty="0" err="1"/>
              <a:t>folgenden</a:t>
            </a:r>
            <a:r>
              <a:rPr lang="en-US" sz="2000" dirty="0"/>
              <a:t> </a:t>
            </a:r>
            <a:r>
              <a:rPr lang="en-US" sz="2000" b="1" dirty="0" err="1"/>
              <a:t>Eingrenzungskriterien</a:t>
            </a:r>
            <a:r>
              <a:rPr lang="en-US" sz="2000" dirty="0"/>
              <a:t> </a:t>
            </a:r>
            <a:r>
              <a:rPr lang="en-US" sz="2000" dirty="0" err="1"/>
              <a:t>nutzen</a:t>
            </a:r>
            <a:r>
              <a:rPr lang="en-US" sz="2000" dirty="0"/>
              <a:t>: </a:t>
            </a:r>
            <a:r>
              <a:rPr lang="en-US" sz="2000" dirty="0" err="1"/>
              <a:t>Kontext</a:t>
            </a:r>
            <a:r>
              <a:rPr lang="en-US" sz="2000" dirty="0"/>
              <a:t>, </a:t>
            </a:r>
            <a:r>
              <a:rPr lang="en-US" sz="2000" dirty="0" err="1"/>
              <a:t>verfügbare</a:t>
            </a:r>
            <a:r>
              <a:rPr lang="en-US" sz="2000" dirty="0"/>
              <a:t> Zeit, </a:t>
            </a:r>
            <a:r>
              <a:rPr lang="en-US" sz="2000" dirty="0" err="1"/>
              <a:t>verfügbare</a:t>
            </a:r>
            <a:r>
              <a:rPr lang="en-US" sz="2000" dirty="0"/>
              <a:t> </a:t>
            </a:r>
            <a:r>
              <a:rPr lang="en-US" sz="2000" dirty="0" err="1"/>
              <a:t>Energie</a:t>
            </a:r>
            <a:r>
              <a:rPr lang="en-US" sz="2000" dirty="0"/>
              <a:t> und </a:t>
            </a:r>
            <a:r>
              <a:rPr lang="en-US" sz="2000" dirty="0" err="1"/>
              <a:t>Priorität</a:t>
            </a:r>
            <a:r>
              <a:rPr lang="en-US" sz="2000" dirty="0"/>
              <a:t>.</a:t>
            </a:r>
          </a:p>
        </p:txBody>
      </p:sp>
      <p:pic>
        <p:nvPicPr>
          <p:cNvPr id="3" name="Grafik 2" descr="Fasziniertes Huhn">
            <a:extLst>
              <a:ext uri="{FF2B5EF4-FFF2-40B4-BE49-F238E27FC236}">
                <a16:creationId xmlns:a16="http://schemas.microsoft.com/office/drawing/2014/main" id="{AAD6F04F-4011-AF48-DCE0-4267B63DC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813" y="4093103"/>
            <a:ext cx="2500313" cy="250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558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C6B5652-C661-4C58-B937-F0F490F7FC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B936867-6407-43FB-9DE6-1B0879D0C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CD0B258-678B-4A8C-894F-848AF24A1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8D58395-74AF-401A-AF2F-76B6FCF71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F003F3F-F118-41D2-AA3F-74DB0D197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70741F-F8E7-47E3-07A7-78CD97ED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825" y="457201"/>
            <a:ext cx="2844800" cy="35888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Fertig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855D51B6-B056-D8D3-3494-04B3FFF39BA3}"/>
              </a:ext>
            </a:extLst>
          </p:cNvPr>
          <p:cNvSpPr txBox="1">
            <a:spLocks/>
          </p:cNvSpPr>
          <p:nvPr/>
        </p:nvSpPr>
        <p:spPr>
          <a:xfrm>
            <a:off x="4649245" y="669363"/>
            <a:ext cx="3290579" cy="5534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en-US" sz="2000" dirty="0"/>
              <a:t>Allen, D. (2021). </a:t>
            </a:r>
            <a:r>
              <a:rPr lang="en-US" sz="2000" i="1" dirty="0"/>
              <a:t>Wie ich Dinge </a:t>
            </a:r>
            <a:r>
              <a:rPr lang="en-US" sz="2000" i="1" dirty="0" err="1"/>
              <a:t>geregelt</a:t>
            </a:r>
            <a:r>
              <a:rPr lang="en-US" sz="2000" i="1" dirty="0"/>
              <a:t> </a:t>
            </a:r>
            <a:r>
              <a:rPr lang="en-US" sz="2000" i="1" dirty="0" err="1"/>
              <a:t>kriege</a:t>
            </a:r>
            <a:r>
              <a:rPr lang="en-US" sz="2000" i="1" dirty="0"/>
              <a:t> – Das Workbook</a:t>
            </a:r>
            <a:r>
              <a:rPr lang="en-US" sz="2000" dirty="0"/>
              <a:t>. Piper. ISBN: </a:t>
            </a:r>
            <a:r>
              <a:rPr lang="en-US" sz="2000" dirty="0">
                <a:hlinkClick r:id="rId2"/>
              </a:rPr>
              <a:t>978-3-492-06210-7</a:t>
            </a:r>
            <a:endParaRPr lang="en-US" sz="2000" dirty="0"/>
          </a:p>
          <a:p>
            <a:pPr marL="0"/>
            <a:r>
              <a:rPr lang="en-US" sz="2000" dirty="0"/>
              <a:t>Allen, D. (2020). </a:t>
            </a:r>
            <a:r>
              <a:rPr lang="en-US" sz="2000" i="1" dirty="0"/>
              <a:t>Wie ich Dinge </a:t>
            </a:r>
            <a:r>
              <a:rPr lang="en-US" sz="2000" i="1" dirty="0" err="1"/>
              <a:t>geregelt</a:t>
            </a:r>
            <a:r>
              <a:rPr lang="en-US" sz="2000" i="1" dirty="0"/>
              <a:t> </a:t>
            </a:r>
            <a:r>
              <a:rPr lang="en-US" sz="2000" i="1" dirty="0" err="1"/>
              <a:t>kriege</a:t>
            </a:r>
            <a:r>
              <a:rPr lang="en-US" sz="2000" i="1" dirty="0"/>
              <a:t> – </a:t>
            </a:r>
            <a:r>
              <a:rPr lang="en-US" sz="2000" i="1" dirty="0" err="1"/>
              <a:t>Selbstmanagement</a:t>
            </a:r>
            <a:r>
              <a:rPr lang="en-US" sz="2000" i="1" dirty="0"/>
              <a:t> für den </a:t>
            </a:r>
            <a:r>
              <a:rPr lang="en-US" sz="2000" i="1" dirty="0" err="1"/>
              <a:t>Alltag</a:t>
            </a:r>
            <a:r>
              <a:rPr lang="en-US" sz="2000" dirty="0"/>
              <a:t>. Piper. ISBN: </a:t>
            </a:r>
            <a:r>
              <a:rPr lang="en-US" sz="2000" dirty="0">
                <a:hlinkClick r:id="rId3"/>
              </a:rPr>
              <a:t>978-3-492-30720-8</a:t>
            </a:r>
            <a:endParaRPr lang="en-US" sz="2000" dirty="0"/>
          </a:p>
        </p:txBody>
      </p:sp>
      <p:pic>
        <p:nvPicPr>
          <p:cNvPr id="7" name="Grafik 6" descr="Ein Bild, das Vogel, Clipart, Darstellung, Cartoon enthält.&#10;&#10;Automatisch generierte Beschreibung">
            <a:extLst>
              <a:ext uri="{FF2B5EF4-FFF2-40B4-BE49-F238E27FC236}">
                <a16:creationId xmlns:a16="http://schemas.microsoft.com/office/drawing/2014/main" id="{DF356EF1-60E9-B507-977E-E09FE46832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59" y="946485"/>
            <a:ext cx="2823586" cy="2289394"/>
          </a:xfrm>
          <a:prstGeom prst="rect">
            <a:avLst/>
          </a:prstGeom>
        </p:spPr>
      </p:pic>
      <p:pic>
        <p:nvPicPr>
          <p:cNvPr id="4" name="Grafik 3" descr="Gut Gemacht Huhn">
            <a:extLst>
              <a:ext uri="{FF2B5EF4-FFF2-40B4-BE49-F238E27FC236}">
                <a16:creationId xmlns:a16="http://schemas.microsoft.com/office/drawing/2014/main" id="{DD27D0C9-9F1D-92AA-813E-C1868DCE34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034" y="3589863"/>
            <a:ext cx="2395235" cy="239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637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5" name="Grafik 64" descr="Beschämtes Huhn">
            <a:extLst>
              <a:ext uri="{FF2B5EF4-FFF2-40B4-BE49-F238E27FC236}">
                <a16:creationId xmlns:a16="http://schemas.microsoft.com/office/drawing/2014/main" id="{9A787190-7E17-3662-0BEF-7BA4A7C0D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67" name="Grafik 66" descr="Gut Gemacht Huhn">
            <a:extLst>
              <a:ext uri="{FF2B5EF4-FFF2-40B4-BE49-F238E27FC236}">
                <a16:creationId xmlns:a16="http://schemas.microsoft.com/office/drawing/2014/main" id="{A1A66DBF-A389-05D2-E736-446DAB227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69" name="Grafik 68" descr="Huhn Liebe">
            <a:extLst>
              <a:ext uri="{FF2B5EF4-FFF2-40B4-BE49-F238E27FC236}">
                <a16:creationId xmlns:a16="http://schemas.microsoft.com/office/drawing/2014/main" id="{6E92A608-7DB0-2D11-5238-6972D8249C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63" name="Inhaltsplatzhalter 62" descr="Zunge Heraus Huhn">
            <a:extLst>
              <a:ext uri="{FF2B5EF4-FFF2-40B4-BE49-F238E27FC236}">
                <a16:creationId xmlns:a16="http://schemas.microsoft.com/office/drawing/2014/main" id="{51269376-D524-FC8F-396C-D3A43726B2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8" y="3849688"/>
            <a:ext cx="2260600" cy="2260600"/>
          </a:xfrm>
        </p:spPr>
      </p:pic>
      <p:pic>
        <p:nvPicPr>
          <p:cNvPr id="71" name="Grafik 70" descr="Denkendes Huhn">
            <a:extLst>
              <a:ext uri="{FF2B5EF4-FFF2-40B4-BE49-F238E27FC236}">
                <a16:creationId xmlns:a16="http://schemas.microsoft.com/office/drawing/2014/main" id="{A22C0CBC-6421-D105-68B5-BF78D705E2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73" name="Grafik 72" descr="Trauriges Huhn">
            <a:extLst>
              <a:ext uri="{FF2B5EF4-FFF2-40B4-BE49-F238E27FC236}">
                <a16:creationId xmlns:a16="http://schemas.microsoft.com/office/drawing/2014/main" id="{348A7292-B63E-3488-5A3B-25C5AC0B35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00" y="3849688"/>
            <a:ext cx="2260600" cy="2260600"/>
          </a:xfrm>
          <a:prstGeom prst="rect">
            <a:avLst/>
          </a:prstGeom>
        </p:spPr>
      </p:pic>
      <p:pic>
        <p:nvPicPr>
          <p:cNvPr id="75" name="Grafik 74" descr="Reiches Huhn">
            <a:extLst>
              <a:ext uri="{FF2B5EF4-FFF2-40B4-BE49-F238E27FC236}">
                <a16:creationId xmlns:a16="http://schemas.microsoft.com/office/drawing/2014/main" id="{C0C7E2C5-2A9C-5923-8E9A-CAD98437E0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849688"/>
            <a:ext cx="2262188" cy="22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175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fik 6" descr="Notizen Machen Huhn">
            <a:extLst>
              <a:ext uri="{FF2B5EF4-FFF2-40B4-BE49-F238E27FC236}">
                <a16:creationId xmlns:a16="http://schemas.microsoft.com/office/drawing/2014/main" id="{2513D2A5-5812-C798-1D77-E9300749C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9" name="Grafik 8" descr="Huhn, zu allem bereit">
            <a:extLst>
              <a:ext uri="{FF2B5EF4-FFF2-40B4-BE49-F238E27FC236}">
                <a16:creationId xmlns:a16="http://schemas.microsoft.com/office/drawing/2014/main" id="{65D6CAB3-610D-0F93-5F84-B358563B6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11" name="Grafik 10" descr="Überwältigtes Huhn">
            <a:extLst>
              <a:ext uri="{FF2B5EF4-FFF2-40B4-BE49-F238E27FC236}">
                <a16:creationId xmlns:a16="http://schemas.microsoft.com/office/drawing/2014/main" id="{0629DDAD-9060-0A9C-7693-16D3F6450A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5" name="Inhaltsplatzhalter 4" descr="Nicht beeindrucktes Huhn">
            <a:extLst>
              <a:ext uri="{FF2B5EF4-FFF2-40B4-BE49-F238E27FC236}">
                <a16:creationId xmlns:a16="http://schemas.microsoft.com/office/drawing/2014/main" id="{802489BC-0EC8-0190-536F-D3DB8A59A8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8" y="3849688"/>
            <a:ext cx="2260600" cy="2260600"/>
          </a:xfrm>
        </p:spPr>
      </p:pic>
      <p:pic>
        <p:nvPicPr>
          <p:cNvPr id="13" name="Grafik 12" descr="Daumen hoch Huhn">
            <a:extLst>
              <a:ext uri="{FF2B5EF4-FFF2-40B4-BE49-F238E27FC236}">
                <a16:creationId xmlns:a16="http://schemas.microsoft.com/office/drawing/2014/main" id="{6AAFE49A-213A-E29C-CECE-C549BA1610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15" name="Grafik 14" descr="Charmantes Huhn">
            <a:extLst>
              <a:ext uri="{FF2B5EF4-FFF2-40B4-BE49-F238E27FC236}">
                <a16:creationId xmlns:a16="http://schemas.microsoft.com/office/drawing/2014/main" id="{3E8A1666-0950-1086-0851-2EFBD05187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00" y="3849688"/>
            <a:ext cx="2260600" cy="2260600"/>
          </a:xfrm>
          <a:prstGeom prst="rect">
            <a:avLst/>
          </a:prstGeom>
        </p:spPr>
      </p:pic>
      <p:pic>
        <p:nvPicPr>
          <p:cNvPr id="17" name="Grafik 16" descr="Hühner-Freundschaft">
            <a:extLst>
              <a:ext uri="{FF2B5EF4-FFF2-40B4-BE49-F238E27FC236}">
                <a16:creationId xmlns:a16="http://schemas.microsoft.com/office/drawing/2014/main" id="{3001E718-8201-4124-4C8D-876A717F08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849688"/>
            <a:ext cx="2262188" cy="22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08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fik 6" descr="Erstauntes Huhn">
            <a:extLst>
              <a:ext uri="{FF2B5EF4-FFF2-40B4-BE49-F238E27FC236}">
                <a16:creationId xmlns:a16="http://schemas.microsoft.com/office/drawing/2014/main" id="{B20905A0-6217-ECBD-B6E2-1B3854054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9" name="Grafik 8" descr="Schuldiges Huhn">
            <a:extLst>
              <a:ext uri="{FF2B5EF4-FFF2-40B4-BE49-F238E27FC236}">
                <a16:creationId xmlns:a16="http://schemas.microsoft.com/office/drawing/2014/main" id="{9727E388-C86F-4DE0-A0A4-DA0AFC217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11" name="Grafik 10" descr="Müdes Huhn">
            <a:extLst>
              <a:ext uri="{FF2B5EF4-FFF2-40B4-BE49-F238E27FC236}">
                <a16:creationId xmlns:a16="http://schemas.microsoft.com/office/drawing/2014/main" id="{F568F128-3F79-6413-3EDF-DCD266218F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5" name="Inhaltsplatzhalter 4" descr="Huhn LOL">
            <a:extLst>
              <a:ext uri="{FF2B5EF4-FFF2-40B4-BE49-F238E27FC236}">
                <a16:creationId xmlns:a16="http://schemas.microsoft.com/office/drawing/2014/main" id="{7F9EAFF1-01D5-AA7C-0390-34E4580CFD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8" y="3849688"/>
            <a:ext cx="2260600" cy="2260600"/>
          </a:xfrm>
        </p:spPr>
      </p:pic>
      <p:pic>
        <p:nvPicPr>
          <p:cNvPr id="13" name="Grafik 12" descr="Neugieriges Huhn">
            <a:extLst>
              <a:ext uri="{FF2B5EF4-FFF2-40B4-BE49-F238E27FC236}">
                <a16:creationId xmlns:a16="http://schemas.microsoft.com/office/drawing/2014/main" id="{490EC20C-D286-D8F5-14EF-675813AD9E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15" name="Grafik 14" descr="Sie Beobachtendes Huhn">
            <a:extLst>
              <a:ext uri="{FF2B5EF4-FFF2-40B4-BE49-F238E27FC236}">
                <a16:creationId xmlns:a16="http://schemas.microsoft.com/office/drawing/2014/main" id="{CAB24365-76C0-706C-EA62-FC0A1BBF75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00" y="3849688"/>
            <a:ext cx="2260600" cy="2260600"/>
          </a:xfrm>
          <a:prstGeom prst="rect">
            <a:avLst/>
          </a:prstGeom>
        </p:spPr>
      </p:pic>
      <p:pic>
        <p:nvPicPr>
          <p:cNvPr id="17" name="Grafik 16" descr="Erschöpftes Huhn">
            <a:extLst>
              <a:ext uri="{FF2B5EF4-FFF2-40B4-BE49-F238E27FC236}">
                <a16:creationId xmlns:a16="http://schemas.microsoft.com/office/drawing/2014/main" id="{B82F42EB-3005-9E3C-3A59-7DE873199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849688"/>
            <a:ext cx="2262188" cy="22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75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fik 6" descr="Fasziniertes Huhn">
            <a:extLst>
              <a:ext uri="{FF2B5EF4-FFF2-40B4-BE49-F238E27FC236}">
                <a16:creationId xmlns:a16="http://schemas.microsoft.com/office/drawing/2014/main" id="{A145C6EC-F1FC-BB4D-566D-F2B8DC877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3" y="890588"/>
            <a:ext cx="2500313" cy="2500313"/>
          </a:xfrm>
          <a:prstGeom prst="rect">
            <a:avLst/>
          </a:prstGeom>
        </p:spPr>
      </p:pic>
      <p:pic>
        <p:nvPicPr>
          <p:cNvPr id="9" name="Grafik 8" descr="Feierndes Huhn">
            <a:extLst>
              <a:ext uri="{FF2B5EF4-FFF2-40B4-BE49-F238E27FC236}">
                <a16:creationId xmlns:a16="http://schemas.microsoft.com/office/drawing/2014/main" id="{D7D58D45-7CCA-F52E-7AB8-0C04421F6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575" y="890588"/>
            <a:ext cx="2500313" cy="2500313"/>
          </a:xfrm>
          <a:prstGeom prst="rect">
            <a:avLst/>
          </a:prstGeom>
        </p:spPr>
      </p:pic>
      <p:pic>
        <p:nvPicPr>
          <p:cNvPr id="11" name="Grafik 10" descr="Heulendes Huhn">
            <a:extLst>
              <a:ext uri="{FF2B5EF4-FFF2-40B4-BE49-F238E27FC236}">
                <a16:creationId xmlns:a16="http://schemas.microsoft.com/office/drawing/2014/main" id="{4B744FB2-9B58-971C-6D5F-7F9EF9902C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3" y="3460750"/>
            <a:ext cx="2500313" cy="2500313"/>
          </a:xfrm>
          <a:prstGeom prst="rect">
            <a:avLst/>
          </a:prstGeom>
        </p:spPr>
      </p:pic>
      <p:pic>
        <p:nvPicPr>
          <p:cNvPr id="5" name="Inhaltsplatzhalter 4" descr="Hühner-Diskussion">
            <a:extLst>
              <a:ext uri="{FF2B5EF4-FFF2-40B4-BE49-F238E27FC236}">
                <a16:creationId xmlns:a16="http://schemas.microsoft.com/office/drawing/2014/main" id="{F259A146-DD31-B342-A038-EE18387836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575" y="3460750"/>
            <a:ext cx="2500313" cy="2500313"/>
          </a:xfrm>
        </p:spPr>
      </p:pic>
      <p:pic>
        <p:nvPicPr>
          <p:cNvPr id="13" name="Grafik 12" descr="Huhn Filmzeit">
            <a:extLst>
              <a:ext uri="{FF2B5EF4-FFF2-40B4-BE49-F238E27FC236}">
                <a16:creationId xmlns:a16="http://schemas.microsoft.com/office/drawing/2014/main" id="{D500D5F0-D6D5-7FE0-6E4C-495BAF9A06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738" y="890588"/>
            <a:ext cx="2500313" cy="2500313"/>
          </a:xfrm>
          <a:prstGeom prst="rect">
            <a:avLst/>
          </a:prstGeom>
        </p:spPr>
      </p:pic>
      <p:pic>
        <p:nvPicPr>
          <p:cNvPr id="15" name="Grafik 14" descr="Huhn aufwachen">
            <a:extLst>
              <a:ext uri="{FF2B5EF4-FFF2-40B4-BE49-F238E27FC236}">
                <a16:creationId xmlns:a16="http://schemas.microsoft.com/office/drawing/2014/main" id="{A1202DB6-D953-10B4-49E7-2ED7210DA5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738" y="3460750"/>
            <a:ext cx="2500313" cy="2500313"/>
          </a:xfrm>
          <a:prstGeom prst="rect">
            <a:avLst/>
          </a:prstGeom>
        </p:spPr>
      </p:pic>
      <p:pic>
        <p:nvPicPr>
          <p:cNvPr id="17" name="Grafik 16" descr="Freches Huhn">
            <a:extLst>
              <a:ext uri="{FF2B5EF4-FFF2-40B4-BE49-F238E27FC236}">
                <a16:creationId xmlns:a16="http://schemas.microsoft.com/office/drawing/2014/main" id="{721269C6-55BB-61D8-A227-9AA8991E29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900" y="890588"/>
            <a:ext cx="2500313" cy="2500313"/>
          </a:xfrm>
          <a:prstGeom prst="rect">
            <a:avLst/>
          </a:prstGeom>
        </p:spPr>
      </p:pic>
      <p:pic>
        <p:nvPicPr>
          <p:cNvPr id="19" name="Grafik 18" descr="Huhn Masterplan">
            <a:extLst>
              <a:ext uri="{FF2B5EF4-FFF2-40B4-BE49-F238E27FC236}">
                <a16:creationId xmlns:a16="http://schemas.microsoft.com/office/drawing/2014/main" id="{6E484780-BF88-594A-2D14-603F823C17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900" y="3460750"/>
            <a:ext cx="2500313" cy="250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6516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Entwurf, Zeichnung, Darstellung, Lineart enthält.&#10;&#10;Automatisch generierte Beschreibung">
            <a:extLst>
              <a:ext uri="{FF2B5EF4-FFF2-40B4-BE49-F238E27FC236}">
                <a16:creationId xmlns:a16="http://schemas.microsoft.com/office/drawing/2014/main" id="{66C95F34-9F95-33C4-2045-BC5C9E780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4" y="630676"/>
            <a:ext cx="3182566" cy="3182566"/>
          </a:xfrm>
          <a:prstGeom prst="rect">
            <a:avLst/>
          </a:prstGeom>
        </p:spPr>
      </p:pic>
      <p:pic>
        <p:nvPicPr>
          <p:cNvPr id="7" name="Grafik 6" descr="Ein Bild, das Vogel, Clipart, Darstellung, Cartoon enthält.&#10;&#10;Automatisch generierte Beschreibung">
            <a:extLst>
              <a:ext uri="{FF2B5EF4-FFF2-40B4-BE49-F238E27FC236}">
                <a16:creationId xmlns:a16="http://schemas.microsoft.com/office/drawing/2014/main" id="{39D05F91-FE82-8294-AB7D-4554FFF315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096" y="1144215"/>
            <a:ext cx="3524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470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859</Words>
  <Application>Microsoft Office PowerPoint</Application>
  <PresentationFormat>Breitbild</PresentationFormat>
  <Paragraphs>195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Office</vt:lpstr>
      <vt:lpstr>Was ist Getting Things Done (GTD)?</vt:lpstr>
      <vt:lpstr>Fünf Phasen von GTD</vt:lpstr>
      <vt:lpstr>Fünf Phasen von GTD</vt:lpstr>
      <vt:lpstr>Wie sieht sammeln aus?</vt:lpstr>
      <vt:lpstr>Papierkram an einem Ort SAMMELN</vt:lpstr>
      <vt:lpstr>Gedankensammlung durchführen</vt:lpstr>
      <vt:lpstr>Verarbeiten und Organisieren</vt:lpstr>
      <vt:lpstr>Organisieren</vt:lpstr>
      <vt:lpstr>Verarbeiten: Der Entscheidungsbaum</vt:lpstr>
      <vt:lpstr>Projekte</vt:lpstr>
      <vt:lpstr>Durchsehen</vt:lpstr>
      <vt:lpstr>Tägliche Durchsicht</vt:lpstr>
      <vt:lpstr>Wochenüberblick</vt:lpstr>
      <vt:lpstr>Identifiziere und beachte  die Eingrenzungskriterien</vt:lpstr>
      <vt:lpstr>Erledigen</vt:lpstr>
      <vt:lpstr>Checkliste Erledigen</vt:lpstr>
      <vt:lpstr>Fertig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 ist GTD?</dc:title>
  <dc:creator>Tamara Szecsey</dc:creator>
  <cp:lastModifiedBy>Tamara Szecsey</cp:lastModifiedBy>
  <cp:revision>25</cp:revision>
  <dcterms:created xsi:type="dcterms:W3CDTF">2023-01-23T14:42:01Z</dcterms:created>
  <dcterms:modified xsi:type="dcterms:W3CDTF">2023-06-12T18:31:01Z</dcterms:modified>
</cp:coreProperties>
</file>