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 /><Relationship Id="rId41" Type="http://schemas.openxmlformats.org/officeDocument/2006/relationships/tableStyles" Target="tableStyles.xml" /><Relationship Id="rId4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Text zu Bild von Maw und Mara schreiben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5463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8896442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Entweder gelben Teil raus oder anders hervorheben, weil das zu GTD gehört</a:t>
            </a:r>
            <a:endParaRPr/>
          </a:p>
        </p:txBody>
      </p:sp>
      <p:sp>
        <p:nvSpPr>
          <p:cNvPr id="17647381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32342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182245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2385748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4929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20830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Gern anpassen und überarbeiten, ist nur ne Draft-Basis. Oder löschen</a:t>
            </a:r>
            <a:endParaRPr/>
          </a:p>
        </p:txBody>
      </p:sp>
      <p:sp>
        <p:nvSpPr>
          <p:cNvPr id="18286002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77017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43635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1405143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2463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13407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verschieben, ist nur ne Basis</a:t>
            </a:r>
            <a:endParaRPr/>
          </a:p>
        </p:txBody>
      </p:sp>
      <p:sp>
        <p:nvSpPr>
          <p:cNvPr id="11888649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Zweite Folie danach mit Tool Links usw.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media.ccc.de/v/jev22-5092-intro_to_time_organisation_concepts_and_useful_tricks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iper.de/buecher/wie-ich-die-dinge-geregelt-kriege-das-workbook-isbn-978-3-492-06210-7" TargetMode="External"/><Relationship Id="rId4" Type="http://schemas.openxmlformats.org/officeDocument/2006/relationships/hyperlink" Target="https://www.piper.de/buecher/wie-ich-die-dinge-geregelt-kriege-isbn-978-3-492-30720-8" TargetMode="External"/><Relationship Id="rId5" Type="http://schemas.openxmlformats.org/officeDocument/2006/relationships/image" Target="../media/image36.png"/><Relationship Id="rId6" Type="http://schemas.openxmlformats.org/officeDocument/2006/relationships/image" Target="../media/image37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Relationship Id="rId7" Type="http://schemas.openxmlformats.org/officeDocument/2006/relationships/image" Target="../media/image38.png"/><Relationship Id="rId8" Type="http://schemas.openxmlformats.org/officeDocument/2006/relationships/image" Target="../media/image25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34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8.png"/><Relationship Id="rId7" Type="http://schemas.openxmlformats.org/officeDocument/2006/relationships/image" Target="../media/image26.png"/><Relationship Id="rId8" Type="http://schemas.openxmlformats.org/officeDocument/2006/relationships/image" Target="../media/image44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45.png"/><Relationship Id="rId4" Type="http://schemas.openxmlformats.org/officeDocument/2006/relationships/image" Target="../media/image1.png"/><Relationship Id="rId5" Type="http://schemas.openxmlformats.org/officeDocument/2006/relationships/image" Target="../media/image30.png"/><Relationship Id="rId6" Type="http://schemas.openxmlformats.org/officeDocument/2006/relationships/image" Target="../media/image17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33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3"/>
          <a:srcRect l="27482" t="0" r="23212" b="-2929"/>
          <a:stretch/>
        </p:blipFill>
        <p:spPr bwMode="auto">
          <a:xfrm flipH="0" flipV="0">
            <a:off x="8381270" y="1652847"/>
            <a:ext cx="3751812" cy="5221716"/>
          </a:xfrm>
          <a:prstGeom prst="rect">
            <a:avLst/>
          </a:prstGeom>
        </p:spPr>
      </p:pic>
      <p:pic>
        <p:nvPicPr>
          <p:cNvPr id="191659573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0" y="1590727"/>
            <a:ext cx="3150517" cy="5267271"/>
          </a:xfrm>
          <a:prstGeom prst="rect">
            <a:avLst/>
          </a:prstGeom>
        </p:spPr>
      </p:pic>
      <p:sp>
        <p:nvSpPr>
          <p:cNvPr id="1172515468" name=""/>
          <p:cNvSpPr txBox="1"/>
          <p:nvPr/>
        </p:nvSpPr>
        <p:spPr bwMode="auto">
          <a:xfrm flipH="0" flipV="0">
            <a:off x="4361432" y="1652846"/>
            <a:ext cx="3928475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Matthias</a:t>
            </a:r>
            <a:r>
              <a:rPr/>
              <a:t>: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Ausbildung: Physik Master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Tätigkeit: QM und Leute organisieren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helfen, sich zu organisieren</a:t>
            </a:r>
            <a:endParaRPr/>
          </a:p>
        </p:txBody>
      </p:sp>
      <p:sp>
        <p:nvSpPr>
          <p:cNvPr id="215031794" name=""/>
          <p:cNvSpPr txBox="1"/>
          <p:nvPr/>
        </p:nvSpPr>
        <p:spPr bwMode="auto">
          <a:xfrm flipH="0" flipV="0">
            <a:off x="3552943" y="5235491"/>
            <a:ext cx="4381620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Mara</a:t>
            </a:r>
            <a:r>
              <a:rPr/>
              <a:t>: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Ausbildung: BSc und MEng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Tätigkeit: IT-Admin und QM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einen Passwortmanager empfehlen</a:t>
            </a:r>
            <a:endParaRPr/>
          </a:p>
        </p:txBody>
      </p:sp>
      <p:cxnSp>
        <p:nvCxnSpPr>
          <p:cNvPr id="0" name=""/>
          <p:cNvCxnSpPr>
            <a:cxnSpLocks/>
          </p:cNvCxnSpPr>
          <p:nvPr/>
        </p:nvCxnSpPr>
        <p:spPr bwMode="auto">
          <a:xfrm rot="0" flipH="0" flipV="1">
            <a:off x="4675980" y="4426323"/>
            <a:ext cx="3343088" cy="797611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655648" name=""/>
          <p:cNvCxnSpPr>
            <a:cxnSpLocks/>
          </p:cNvCxnSpPr>
          <p:nvPr/>
        </p:nvCxnSpPr>
        <p:spPr bwMode="auto">
          <a:xfrm rot="0" flipH="1" flipV="0">
            <a:off x="3279022" y="3116246"/>
            <a:ext cx="2604702" cy="774683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6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67784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970059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080849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2223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97175644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Demo time</a:t>
            </a:r>
            <a:endParaRPr/>
          </a:p>
        </p:txBody>
      </p:sp>
      <p:cxnSp>
        <p:nvCxnSpPr>
          <p:cNvPr id="1850228037" name=""/>
          <p:cNvCxnSpPr>
            <a:cxnSpLocks/>
          </p:cNvCxnSpPr>
          <p:nvPr/>
        </p:nvCxnSpPr>
        <p:spPr bwMode="auto">
          <a:xfrm rot="16199932" flipH="0" flipV="0">
            <a:off x="2496195" y="2683013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1138278" name="Grafik 10" descr="Überwältig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430943" y="564411"/>
            <a:ext cx="7330108" cy="7330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400"/>
              <a:t>Eigenen Denkprozess in ein externes System auslagern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 -&gt; Kopf freibekommen</a:t>
            </a:r>
            <a:endParaRPr sz="4800"/>
          </a:p>
          <a:p>
            <a:pPr marL="0" indent="0">
              <a:buNone/>
              <a:defRPr/>
            </a:pPr>
            <a:endParaRPr sz="4800"/>
          </a:p>
          <a:p>
            <a:pPr>
              <a:defRPr/>
            </a:pPr>
            <a:r>
              <a:rPr lang="de-DE" sz="2400"/>
              <a:t>Zu Beginn gilt: </a:t>
            </a:r>
            <a:r>
              <a:rPr lang="de-DE" sz="2400"/>
              <a:t> Weniger ist mehr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-&gt; Papier und Stift reichen</a:t>
            </a:r>
            <a:r>
              <a:rPr sz="48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br>
              <a:rPr lang="de-DE" sz="2000"/>
            </a:br>
            <a:r>
              <a:rPr lang="de-DE" sz="1800"/>
              <a:t>Aber min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2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Eingangskörbe:</a:t>
            </a:r>
            <a:r>
              <a:rPr/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Privat</a:t>
            </a:r>
            <a:r>
              <a:rPr/>
              <a:t>,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Arbeit</a:t>
            </a:r>
            <a:endParaRPr lang="de-DE" sz="20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06015763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 flipH="0" flipV="0">
            <a:off x="3761082" y="1780420"/>
            <a:ext cx="2334916" cy="24270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ein, jeder Gedanke ein Zettel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13311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02374248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34520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82778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4257350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Maw‘s daily business</a:t>
            </a:r>
            <a:endParaRPr/>
          </a:p>
        </p:txBody>
      </p:sp>
      <p:grpSp>
        <p:nvGrpSpPr>
          <p:cNvPr id="1413121045" name=""/>
          <p:cNvGrpSpPr/>
          <p:nvPr/>
        </p:nvGrpSpPr>
        <p:grpSpPr bwMode="auto">
          <a:xfrm>
            <a:off x="747552" y="1946410"/>
            <a:ext cx="11151587" cy="4054199"/>
            <a:chOff x="0" y="0"/>
            <a:chExt cx="11151587" cy="4054199"/>
          </a:xfrm>
        </p:grpSpPr>
        <p:sp>
          <p:nvSpPr>
            <p:cNvPr id="2073255205" name=""/>
            <p:cNvSpPr txBox="1"/>
            <p:nvPr/>
          </p:nvSpPr>
          <p:spPr bwMode="auto">
            <a:xfrm flipH="0" flipV="0">
              <a:off x="0" y="0"/>
              <a:ext cx="11151587" cy="40541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morgens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E-mails nach neuen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kurzfristigen Meetings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und wichtigen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dringenden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E-mails checken.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TODOs sind in 2. Kalender, der in Outlook über dem Ersten gelegt ist.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Dann nur Kalender abarbeiten, und wenn kein Meeting, ToDos abarbeiten.</a:t>
              </a:r>
              <a:endParaRPr sz="20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endParaRPr>
            </a:p>
            <a:p>
              <a:pPr>
                <a:defRPr/>
              </a:pPr>
              <a:r>
                <a:rPr lang="de-DE" sz="2000" b="0" i="1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	schnelle Umplanung möglich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abends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Zeitslot vor Feierabend, um: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Liegengebliebenes neu zu verplanen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Inbox zu leeren (Neues verplanen, Entscheidungsbaum)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Strategisch planen.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lvl="0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wöchentlich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wie abends, nur bigger scope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kann auch zwischendurch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Durchsicht 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machen, wenn nötig</a:t>
              </a: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sz="2000"/>
                <a:t>wenig Zeit -&gt; Übersicht verschaffen statt Aktionismus -&gt; Wichtigstes zuerst</a:t>
              </a:r>
              <a:endParaRPr sz="2000"/>
            </a:p>
            <a:p>
              <a:pPr>
                <a:defRPr/>
              </a:pP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52405746" name=""/>
            <p:cNvSpPr/>
            <p:nvPr/>
          </p:nvSpPr>
          <p:spPr bwMode="auto">
            <a:xfrm flipH="0" flipV="0">
              <a:off x="1390185" y="977943"/>
              <a:ext cx="323725" cy="1992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21200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1183771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951736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736654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245267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Mara‘s everyday chaos</a:t>
            </a:r>
            <a:endParaRPr/>
          </a:p>
        </p:txBody>
      </p:sp>
      <p:sp>
        <p:nvSpPr>
          <p:cNvPr id="1209898060" name=""/>
          <p:cNvSpPr txBox="1"/>
          <p:nvPr/>
        </p:nvSpPr>
        <p:spPr bwMode="auto">
          <a:xfrm flipH="0" flipV="0">
            <a:off x="459346" y="1935141"/>
            <a:ext cx="1116633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–"/>
              <a:defRPr/>
            </a:pPr>
            <a:endParaRPr sz="2200"/>
          </a:p>
        </p:txBody>
      </p:sp>
      <p:sp>
        <p:nvSpPr>
          <p:cNvPr id="130330176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Jeden Morgen oder Abend eine Durchsicht von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meinem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Terminkalender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Nächste-Schritte-Liste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(n)</a:t>
            </a: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vornehmen</a:t>
            </a:r>
            <a:endParaRPr/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Für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Verarbeiten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Organisieren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-&gt;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Zeit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einplanen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typischerweise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 bis 90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täglich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de-DE" sz="2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 die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Entscheidung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zu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erleichtern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wende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ich die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Eingrenzungskriterien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an: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Kontext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Zeit,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Priorität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sz="2800"/>
          </a:p>
          <a:p>
            <a:pPr>
              <a:defRPr/>
            </a:pP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78567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6786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4430179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009856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34058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Tipps und Tricks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995216697" name="Grafik 8" descr="Schuld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730293" y="1100475"/>
            <a:ext cx="6154923" cy="6154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202645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35040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72802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8152540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22901661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Zen to done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92778845" name=""/>
          <p:cNvSpPr txBox="1"/>
          <p:nvPr/>
        </p:nvSpPr>
        <p:spPr bwMode="auto">
          <a:xfrm flipH="0" flipV="0">
            <a:off x="774456" y="2084456"/>
            <a:ext cx="555229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758379563" name="Inhaltsplatzhalter 2"/>
          <p:cNvSpPr>
            <a:spLocks noGrp="1"/>
          </p:cNvSpPr>
          <p:nvPr>
            <p:ph sz="half" idx="1"/>
          </p:nvPr>
        </p:nvSpPr>
        <p:spPr bwMode="auto">
          <a:xfrm flipH="0" flipV="0">
            <a:off x="479618" y="2008532"/>
            <a:ext cx="11232758" cy="463913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283878" indent="-283878"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ammle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Ideen, Aufgaben und Notizen in einem Notizbuch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Triff Entscheidungen über Dinge in deinem Posteingang; schiebe sie nicht auf.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Lege für jeden Tag die wichtigsten Aufgaben fest.</a:t>
            </a:r>
            <a:endParaRPr lang="de-DE" sz="2200" b="0" i="0" u="none" strike="noStrike" cap="none" spc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rledige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eine Aufgabe nach der anderen.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 algn="r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Führe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einfache Listen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und überprüfe sie täglich.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l" defTabSz="91440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6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Überprüfe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dein System und deine Ziele wöchentlich.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fester Platz für alles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Ziele und Aufgaben auf das Wesentliche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reduzieren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Routinen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festlegen und dich daran halten.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indent="-228806" algn="r"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Suche nach Arbeit, für die du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Leidenschaft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empfindest.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19334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960390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9711851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7917108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2844588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2148809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b="1"/>
              <a:t>„Inbox zero“:</a:t>
            </a:r>
            <a:endParaRPr b="1"/>
          </a:p>
          <a:p>
            <a:pPr marL="457200" lvl="1" indent="0" algn="ctr">
              <a:buFont typeface="Arial"/>
              <a:buNone/>
              <a:defRPr/>
            </a:pPr>
            <a:r>
              <a:rPr/>
              <a:t>Normale inbox, einfach Inhalte verarbeiten</a:t>
            </a:r>
            <a:endParaRPr/>
          </a:p>
          <a:p>
            <a:pPr lvl="1">
              <a:defRPr/>
            </a:pPr>
            <a:endParaRPr/>
          </a:p>
          <a:p>
            <a:pPr marL="0" lvl="0" indent="0">
              <a:buFont typeface="Arial"/>
              <a:buNone/>
              <a:defRPr/>
            </a:pPr>
            <a:r>
              <a:rPr/>
              <a:t>Falls „non-zero“:</a:t>
            </a:r>
            <a:endParaRPr/>
          </a:p>
          <a:p>
            <a:pPr lvl="0">
              <a:defRPr/>
            </a:pPr>
            <a:r>
              <a:rPr sz="2400"/>
              <a:t>Muss priorisieren, weil im „Firefighting-mode“</a:t>
            </a:r>
            <a:endParaRPr sz="2400"/>
          </a:p>
          <a:p>
            <a:pPr lvl="0">
              <a:defRPr/>
            </a:pPr>
            <a:r>
              <a:rPr sz="2400"/>
              <a:t>Missbrauch der Mail-Inbox für andere Zwecke</a:t>
            </a:r>
            <a:endParaRPr sz="2400"/>
          </a:p>
        </p:txBody>
      </p:sp>
      <p:pic>
        <p:nvPicPr>
          <p:cNvPr id="528502213" name="Grafik 74" descr="Reich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22549" y="3098678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721273" name="Grafik 14" descr="Sie Beobachte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34766" y="2870993"/>
            <a:ext cx="2260599" cy="2260599"/>
          </a:xfrm>
          <a:prstGeom prst="rect">
            <a:avLst/>
          </a:prstGeom>
        </p:spPr>
      </p:pic>
      <p:sp>
        <p:nvSpPr>
          <p:cNvPr id="120523195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5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3447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88226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5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914389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3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4066524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75011398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41000" y="4545654"/>
            <a:ext cx="2447924" cy="857250"/>
          </a:xfrm>
          <a:prstGeom prst="rect">
            <a:avLst/>
          </a:prstGeom>
        </p:spPr>
      </p:pic>
      <p:pic>
        <p:nvPicPr>
          <p:cNvPr id="72603258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42298" y="4787442"/>
            <a:ext cx="419099" cy="704849"/>
          </a:xfrm>
          <a:prstGeom prst="rect">
            <a:avLst/>
          </a:prstGeom>
        </p:spPr>
      </p:pic>
      <p:sp>
        <p:nvSpPr>
          <p:cNvPr id="145299240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Quick steps</a:t>
            </a:r>
            <a:endParaRPr/>
          </a:p>
          <a:p>
            <a:pPr>
              <a:defRPr/>
            </a:pPr>
            <a:r>
              <a:rPr sz="2400"/>
              <a:t>Automatisierung</a:t>
            </a:r>
            <a:endParaRPr sz="2400"/>
          </a:p>
          <a:p>
            <a:pPr>
              <a:defRPr/>
            </a:pPr>
            <a:r>
              <a:rPr sz="2400"/>
              <a:t>Bsp.: Mail in bestimmten Ordner verschieben</a:t>
            </a:r>
            <a:endParaRPr sz="2400"/>
          </a:p>
          <a:p>
            <a:pPr>
              <a:defRPr/>
            </a:pPr>
            <a:r>
              <a:rPr sz="2400"/>
              <a:t>Über Rechtsklick-Kontextmenü verfügbar</a:t>
            </a:r>
            <a:endParaRPr sz="2400"/>
          </a:p>
        </p:txBody>
      </p:sp>
      <p:pic>
        <p:nvPicPr>
          <p:cNvPr id="1400539992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637778" y="3006632"/>
            <a:ext cx="5927285" cy="2023562"/>
          </a:xfrm>
          <a:prstGeom prst="rect">
            <a:avLst/>
          </a:prstGeom>
        </p:spPr>
      </p:pic>
      <p:sp>
        <p:nvSpPr>
          <p:cNvPr id="1627263953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095997" y="1825623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Textbausteine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sz="2400"/>
              <a:t>„Snippets“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235377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675403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5079095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70420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709117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OneNote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37067878" name="Inhaltsplatzhalter 2"/>
          <p:cNvSpPr>
            <a:spLocks noGrp="1"/>
          </p:cNvSpPr>
          <p:nvPr>
            <p:ph idx="1"/>
          </p:nvPr>
        </p:nvSpPr>
        <p:spPr bwMode="auto">
          <a:xfrm>
            <a:off x="838198" y="2068418"/>
            <a:ext cx="10515600" cy="4351338"/>
          </a:xfrm>
        </p:spPr>
        <p:txBody>
          <a:bodyPr/>
          <a:lstStyle/>
          <a:p>
            <a:pPr>
              <a:defRPr/>
            </a:pPr>
            <a:r>
              <a:rPr sz="2400"/>
              <a:t>Kann Weekly und strategische Planung und Projektplanung darin machen</a:t>
            </a:r>
            <a:endParaRPr sz="2400"/>
          </a:p>
          <a:p>
            <a:pPr>
              <a:defRPr/>
            </a:pPr>
            <a:r>
              <a:rPr sz="2400"/>
              <a:t>Kann Aufgaben in Outlook-Kalender syncen mit deadline —&gt; </a:t>
            </a:r>
            <a:r>
              <a:rPr sz="2400" b="1"/>
              <a:t>Organisieren</a:t>
            </a:r>
            <a:r>
              <a:rPr sz="2400"/>
              <a:t> in OneNote, </a:t>
            </a:r>
            <a:r>
              <a:rPr sz="2400" b="1"/>
              <a:t>Erledigen</a:t>
            </a:r>
            <a:r>
              <a:rPr sz="2400"/>
              <a:t> in Outlook (Kalender &amp; TODO)</a:t>
            </a:r>
            <a:endParaRPr sz="2400"/>
          </a:p>
          <a:p>
            <a:pPr>
              <a:defRPr/>
            </a:pPr>
            <a:r>
              <a:rPr sz="2400"/>
              <a:t>Gute Integration in Microsoft - und meiste Firmen-Ökosysteme</a:t>
            </a:r>
            <a:endParaRPr sz="2400"/>
          </a:p>
          <a:p>
            <a:pPr>
              <a:defRPr/>
            </a:pPr>
            <a:r>
              <a:rPr sz="2400"/>
              <a:t>Nur hierarchisches Linken (Siehe Wikis, Baumstrukturen) —&gt; Kein PKM (Personal Knowledge Management), keine Backlinks</a:t>
            </a:r>
            <a:endParaRPr sz="2400"/>
          </a:p>
          <a:p>
            <a:pPr>
              <a:defRPr/>
            </a:pPr>
            <a:r>
              <a:rPr sz="2400"/>
              <a:t>Kein Plaintext</a:t>
            </a:r>
            <a:endParaRPr sz="2400"/>
          </a:p>
          <a:p>
            <a:pPr>
              <a:defRPr/>
            </a:pPr>
            <a:r>
              <a:rPr sz="2400"/>
              <a:t>Kein Parsen, diffen, git</a:t>
            </a:r>
            <a:endParaRPr sz="2400"/>
          </a:p>
        </p:txBody>
      </p:sp>
      <p:pic>
        <p:nvPicPr>
          <p:cNvPr id="206204556" name="Inhaltsplatzhalter 4" descr="Hühner-Diskussion"/>
          <p:cNvPicPr>
            <a:picLocks noChangeAspect="1" noGrp="1"/>
          </p:cNvPicPr>
          <p:nvPr/>
        </p:nvPicPr>
        <p:blipFill>
          <a:blip r:embed="rId3"/>
          <a:stretch/>
        </p:blipFill>
        <p:spPr bwMode="auto">
          <a:xfrm>
            <a:off x="9409478" y="4001293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91988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457457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633525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7076605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1534836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TO DO ms365</a:t>
            </a:r>
            <a:endParaRPr/>
          </a:p>
        </p:txBody>
      </p:sp>
      <p:pic>
        <p:nvPicPr>
          <p:cNvPr id="120430699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225057" y="1528566"/>
            <a:ext cx="2278909" cy="5297624"/>
          </a:xfrm>
          <a:prstGeom prst="rect">
            <a:avLst/>
          </a:prstGeom>
        </p:spPr>
      </p:pic>
      <p:pic>
        <p:nvPicPr>
          <p:cNvPr id="75487725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3"/>
          <a:srcRect l="0" t="0" r="-4" b="16061"/>
          <a:stretch/>
        </p:blipFill>
        <p:spPr bwMode="auto">
          <a:xfrm flipH="0" flipV="0">
            <a:off x="4767278" y="1589679"/>
            <a:ext cx="2025090" cy="2104966"/>
          </a:xfrm>
          <a:prstGeom prst="rect">
            <a:avLst/>
          </a:prstGeom>
        </p:spPr>
      </p:pic>
      <p:pic>
        <p:nvPicPr>
          <p:cNvPr id="1832023331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4"/>
          <a:stretch/>
        </p:blipFill>
        <p:spPr bwMode="auto">
          <a:xfrm flipH="0" flipV="0">
            <a:off x="7574258" y="5098991"/>
            <a:ext cx="1727199" cy="1727199"/>
          </a:xfrm>
          <a:prstGeom prst="rect">
            <a:avLst/>
          </a:prstGeom>
        </p:spPr>
      </p:pic>
      <p:pic>
        <p:nvPicPr>
          <p:cNvPr id="589707340" name="Grafik 6" descr="Notizen Machen Huhn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9851107" y="3897037"/>
            <a:ext cx="1974850" cy="1974850"/>
          </a:xfrm>
          <a:prstGeom prst="rect">
            <a:avLst/>
          </a:prstGeom>
        </p:spPr>
      </p:pic>
      <p:pic>
        <p:nvPicPr>
          <p:cNvPr id="1734978637" name="Grafik 6" descr="Fasziniert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9149058" y="1914252"/>
            <a:ext cx="2166930" cy="2166930"/>
          </a:xfrm>
          <a:prstGeom prst="rect">
            <a:avLst/>
          </a:prstGeom>
        </p:spPr>
      </p:pic>
      <p:pic>
        <p:nvPicPr>
          <p:cNvPr id="1359492478" name="Grafik 18" descr="Huhn Masterpla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208338" y="2176534"/>
            <a:ext cx="1813950" cy="1813950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75487725" idx="1"/>
          </p:cNvCxnSpPr>
          <p:nvPr/>
        </p:nvCxnSpPr>
        <p:spPr bwMode="auto">
          <a:xfrm rot="10799990" flipH="0" flipV="1">
            <a:off x="3603600" y="2642400"/>
            <a:ext cx="1162627" cy="710636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9334106" name=""/>
          <p:cNvCxnSpPr>
            <a:cxnSpLocks/>
            <a:stCxn id="75487725" idx="1"/>
          </p:cNvCxnSpPr>
          <p:nvPr/>
        </p:nvCxnSpPr>
        <p:spPr bwMode="auto">
          <a:xfrm rot="10799990" flipH="0" flipV="1">
            <a:off x="3604649" y="2642162"/>
            <a:ext cx="1162627" cy="462986"/>
          </a:xfrm>
          <a:prstGeom prst="curvedConnector3">
            <a:avLst>
              <a:gd name="adj1" fmla="val 54121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820035" name=""/>
          <p:cNvCxnSpPr>
            <a:cxnSpLocks/>
            <a:stCxn id="1359492478" idx="2"/>
          </p:cNvCxnSpPr>
          <p:nvPr/>
        </p:nvCxnSpPr>
        <p:spPr bwMode="auto">
          <a:xfrm rot="5399978" flipH="1" flipV="0">
            <a:off x="5776210" y="1651381"/>
            <a:ext cx="186894" cy="4491312"/>
          </a:xfrm>
          <a:prstGeom prst="curvedConnector4">
            <a:avLst>
              <a:gd name="adj1" fmla="val -122315"/>
              <a:gd name="adj2" fmla="val 60096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198650" name=""/>
          <p:cNvCxnSpPr>
            <a:cxnSpLocks/>
          </p:cNvCxnSpPr>
          <p:nvPr/>
        </p:nvCxnSpPr>
        <p:spPr bwMode="auto">
          <a:xfrm rot="5399978" flipH="0" flipV="0">
            <a:off x="6431684" y="1277750"/>
            <a:ext cx="1108506" cy="6533974"/>
          </a:xfrm>
          <a:prstGeom prst="curvedConnector2">
            <a:avLst/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658065" name=""/>
          <p:cNvCxnSpPr>
            <a:cxnSpLocks/>
            <a:stCxn id="589707340" idx="1"/>
          </p:cNvCxnSpPr>
          <p:nvPr/>
        </p:nvCxnSpPr>
        <p:spPr bwMode="auto">
          <a:xfrm rot="10799990" flipH="0" flipV="1">
            <a:off x="3699899" y="4884463"/>
            <a:ext cx="6151207" cy="525736"/>
          </a:xfrm>
          <a:prstGeom prst="curvedConnector3">
            <a:avLst>
              <a:gd name="adj1" fmla="val 3682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153651" name=""/>
          <p:cNvCxnSpPr>
            <a:cxnSpLocks/>
            <a:stCxn id="1832023331" idx="1"/>
          </p:cNvCxnSpPr>
          <p:nvPr/>
        </p:nvCxnSpPr>
        <p:spPr bwMode="auto">
          <a:xfrm rot="10799990" flipH="0" flipV="1">
            <a:off x="3661799" y="5962591"/>
            <a:ext cx="3912458" cy="457258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893517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60573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44610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74503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571360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Nützliche Tools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9430428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838198" y="2415489"/>
            <a:ext cx="10515600" cy="3761472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2400" b="1"/>
              <a:t>Sunsama</a:t>
            </a:r>
            <a:r>
              <a:rPr sz="2400"/>
              <a:t>: kostenlose Probezeit, hilft Aufgaben in Weekly Kalender zu packen, viele Integrationen —&gt; Alternative zu Outlook</a:t>
            </a:r>
            <a:endParaRPr sz="2400"/>
          </a:p>
          <a:p>
            <a:pPr>
              <a:defRPr/>
            </a:pPr>
            <a:r>
              <a:rPr sz="2400" b="1"/>
              <a:t>Morgen</a:t>
            </a:r>
            <a:r>
              <a:rPr sz="2400"/>
              <a:t>: Kalenderapp, Leute buchen ihre Meetings per Link in freie Kalenderslots</a:t>
            </a:r>
            <a:endParaRPr sz="2400"/>
          </a:p>
          <a:p>
            <a:pPr>
              <a:defRPr/>
            </a:pPr>
            <a:r>
              <a:rPr lang="de-DE" sz="24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goblin.tools</a:t>
            </a:r>
            <a:r>
              <a:rPr sz="2400"/>
              <a:t>: KI-gestützte TODO-Erstellung und -Verwaltung</a:t>
            </a:r>
            <a:endParaRPr sz="2400"/>
          </a:p>
        </p:txBody>
      </p:sp>
      <p:pic>
        <p:nvPicPr>
          <p:cNvPr id="1538778978" name="Grafik 16" descr="Hühner-Freundschaf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98020" y="3720867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55181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64596766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6224026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81283584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93587085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PKM-Systeme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371572888" name="Inhaltsplatzhalt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>
              <a:defRPr/>
            </a:pPr>
            <a:r>
              <a:rPr b="1"/>
              <a:t>Obsidian</a:t>
            </a:r>
            <a:r>
              <a:rPr/>
              <a:t>: Markdown-Format, nicht gänzlich FOSS</a:t>
            </a:r>
            <a:endParaRPr/>
          </a:p>
          <a:p>
            <a:pPr>
              <a:defRPr/>
            </a:pPr>
            <a:r>
              <a:rPr b="1"/>
              <a:t>Logseq</a:t>
            </a:r>
            <a:r>
              <a:rPr/>
              <a:t>: Markdown- oder Org-Format, FOSS, parallel mit Obsidian / Emacs nutzbar</a:t>
            </a:r>
            <a:endParaRPr/>
          </a:p>
          <a:p>
            <a:pPr>
              <a:defRPr/>
            </a:pPr>
            <a:r>
              <a:rPr b="1"/>
              <a:t>Emacs org-mode</a:t>
            </a:r>
            <a:r>
              <a:rPr/>
              <a:t>: Org-Format, Literate Programming, extrem flexibel, benötigt Einarbeitung</a:t>
            </a:r>
            <a:endParaRPr/>
          </a:p>
          <a:p>
            <a:pPr>
              <a:defRPr/>
            </a:pPr>
            <a:r>
              <a:rPr/>
              <a:t>Suboptimale Tools (geschlossenes Format, Cloud, Vendor-Lock-in, ...): Notion, Roam, Evernote,...</a:t>
            </a:r>
            <a:endParaRPr/>
          </a:p>
          <a:p>
            <a:pPr>
              <a:defRPr/>
            </a:pPr>
            <a:endParaRPr/>
          </a:p>
          <a:p>
            <a:pPr marL="457200" lvl="1" indent="0">
              <a:buFont typeface="Arial"/>
              <a:buNone/>
              <a:defRPr/>
            </a:pPr>
            <a:r>
              <a:rPr>
                <a:solidFill>
                  <a:srgbClr val="FF0000"/>
                </a:solidFill>
              </a:rPr>
              <a:t>!!! Lerne ein gutes System oder Konzept, dann ist man nicht Toolabhängig !!!</a:t>
            </a:r>
            <a:endParaRPr>
              <a:solidFill>
                <a:srgbClr val="FF0000"/>
              </a:solidFill>
            </a:endParaRPr>
          </a:p>
          <a:p>
            <a:pPr marL="457200" lvl="1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—&gt; bei Interesse eigener Talk / Workshop möglich</a:t>
            </a:r>
            <a:endParaRPr/>
          </a:p>
        </p:txBody>
      </p:sp>
      <p:pic>
        <p:nvPicPr>
          <p:cNvPr id="1847145553" name="Grafik 68" descr="Huhn Lieb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55108" y="3733434"/>
            <a:ext cx="3036888" cy="3036888"/>
          </a:xfrm>
          <a:prstGeom prst="rect">
            <a:avLst/>
          </a:prstGeom>
        </p:spPr>
      </p:pic>
      <p:pic>
        <p:nvPicPr>
          <p:cNvPr id="692661098" name="Grafik 6" descr="Faszinier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38221" y="1027906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7690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984839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07863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6338153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763223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Links</a:t>
            </a:r>
            <a:endParaRPr/>
          </a:p>
        </p:txBody>
      </p:sp>
      <p:sp>
        <p:nvSpPr>
          <p:cNvPr id="90138736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Ähnlicher Talk mit mehr Links: </a:t>
            </a:r>
            <a:r>
              <a:rPr lang="de-DE" sz="28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 tooltip="https://media.ccc.de/v/jev22-5092-intro_to_time_organisation_concepts_and_useful_tricks"/>
              </a:rPr>
              <a:t>https://media.ccc.de/v/jev22-5092-intro_to_time_organisation_concepts_and_useful_tricks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4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  <p:sp>
        <p:nvSpPr>
          <p:cNvPr id="1334163781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  <p:sp>
        <p:nvSpPr>
          <p:cNvPr id="2040409922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35</Slides>
  <Notes>35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Szecsey;Matthias Weingartner</dc:creator>
  <cp:keywords/>
  <dc:description/>
  <dc:identifier/>
  <dc:language/>
  <cp:lastModifiedBy/>
  <cp:revision>33</cp:revision>
  <dcterms:created xsi:type="dcterms:W3CDTF">2023-01-23T14:42:01Z</dcterms:created>
  <dcterms:modified xsi:type="dcterms:W3CDTF">2023-07-13T17:22:07Z</dcterms:modified>
  <cp:category/>
  <cp:contentStatus/>
  <cp:version/>
</cp:coreProperties>
</file>